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72" r:id="rId5"/>
    <p:sldId id="260" r:id="rId6"/>
    <p:sldId id="261" r:id="rId7"/>
    <p:sldId id="262" r:id="rId8"/>
    <p:sldId id="269" r:id="rId9"/>
    <p:sldId id="264" r:id="rId10"/>
    <p:sldId id="263" r:id="rId11"/>
    <p:sldId id="276" r:id="rId12"/>
    <p:sldId id="283" r:id="rId13"/>
    <p:sldId id="275" r:id="rId14"/>
    <p:sldId id="282" r:id="rId15"/>
    <p:sldId id="277" r:id="rId16"/>
    <p:sldId id="278" r:id="rId17"/>
    <p:sldId id="281" r:id="rId18"/>
    <p:sldId id="274" r:id="rId19"/>
    <p:sldId id="284" r:id="rId20"/>
    <p:sldId id="285" r:id="rId21"/>
    <p:sldId id="286" r:id="rId22"/>
    <p:sldId id="273" r:id="rId23"/>
    <p:sldId id="271" r:id="rId24"/>
    <p:sldId id="287" r:id="rId2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xmlns="">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943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1" d="100"/>
          <a:sy n="81" d="100"/>
        </p:scale>
        <p:origin x="-1710" y="42"/>
      </p:cViewPr>
      <p:guideLst>
        <p:guide orient="horz" pos="3072"/>
        <p:guide pos="4096"/>
      </p:guideLst>
    </p:cSldViewPr>
  </p:slideViewPr>
  <p:notesTextViewPr>
    <p:cViewPr>
      <p:scale>
        <a:sx n="100" d="100"/>
        <a:sy n="100" d="100"/>
      </p:scale>
      <p:origin x="0" y="0"/>
    </p:cViewPr>
  </p:notesTextViewPr>
  <p:sorterViewPr>
    <p:cViewPr>
      <p:scale>
        <a:sx n="80" d="100"/>
        <a:sy n="80" d="100"/>
      </p:scale>
      <p:origin x="0" y="-437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67163713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amp; Untertitel">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Titeltext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Textebene 1</a:t>
            </a:r>
          </a:p>
          <a:p>
            <a:pPr lvl="1"/>
            <a:r>
              <a:t>Textebene 2</a:t>
            </a:r>
          </a:p>
          <a:p>
            <a:pPr lvl="2"/>
            <a:r>
              <a:t>Textebene 3</a:t>
            </a:r>
          </a:p>
          <a:p>
            <a:pPr lvl="3"/>
            <a:r>
              <a:t>Textebene 4</a:t>
            </a:r>
          </a:p>
          <a:p>
            <a:pPr lvl="4"/>
            <a:r>
              <a:t>Textebene 5</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 Mitte">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Titeltext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Foto - Vertik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Titeltext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Textebene 1</a:t>
            </a:r>
          </a:p>
          <a:p>
            <a:pPr lvl="1"/>
            <a:r>
              <a:t>Textebene 2</a:t>
            </a:r>
          </a:p>
          <a:p>
            <a:pPr lvl="2"/>
            <a:r>
              <a:t>Textebene 3</a:t>
            </a:r>
          </a:p>
          <a:p>
            <a:pPr lvl="3"/>
            <a:r>
              <a:t>Textebene 4</a:t>
            </a:r>
          </a:p>
          <a:p>
            <a:pPr lvl="4"/>
            <a:r>
              <a:t>Textebene 5</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 Oben">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Titeltext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el &amp; Aufzählung">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Titeltext</a:t>
            </a:r>
          </a:p>
        </p:txBody>
      </p:sp>
      <p:sp>
        <p:nvSpPr>
          <p:cNvPr id="57" name="Shape 57"/>
          <p:cNvSpPr>
            <a:spLocks noGrp="1"/>
          </p:cNvSpPr>
          <p:nvPr>
            <p:ph type="body" idx="1"/>
          </p:nvPr>
        </p:nvSpPr>
        <p:spPr>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Aufzählung &amp; F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Titeltext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Textebene 1</a:t>
            </a:r>
          </a:p>
          <a:p>
            <a:pPr lvl="1"/>
            <a:r>
              <a:t>Textebene 2</a:t>
            </a:r>
          </a:p>
          <a:p>
            <a:pPr lvl="2"/>
            <a:r>
              <a:t>Textebene 3</a:t>
            </a:r>
          </a:p>
          <a:p>
            <a:pPr lvl="3"/>
            <a:r>
              <a:t>Textebene 4</a:t>
            </a:r>
          </a:p>
          <a:p>
            <a:pPr lvl="4"/>
            <a:r>
              <a:t>Textebene 5</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unkte">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Foto - 3 Stück">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Zitat">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r>
              <a:t>–Christian Bauer</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„Zitat hier eingeben.“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Titeltext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Textebene 1</a:t>
            </a:r>
          </a:p>
          <a:p>
            <a:pPr lvl="1"/>
            <a:r>
              <a:t>Textebene 2</a:t>
            </a:r>
          </a:p>
          <a:p>
            <a:pPr lvl="2"/>
            <a:r>
              <a:t>Textebene 3</a:t>
            </a:r>
          </a:p>
          <a:p>
            <a:pPr lvl="3"/>
            <a:r>
              <a:t>Textebene 4</a:t>
            </a:r>
          </a:p>
          <a:p>
            <a:pPr lvl="4"/>
            <a:r>
              <a:t>Textebene 5</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50800" y="8470900"/>
            <a:ext cx="12979400" cy="774700"/>
          </a:xfrm>
          <a:custGeom>
            <a:avLst/>
            <a:gdLst/>
            <a:ahLst/>
            <a:cxnLst>
              <a:cxn ang="0">
                <a:pos x="wd2" y="hd2"/>
              </a:cxn>
              <a:cxn ang="5400000">
                <a:pos x="wd2" y="hd2"/>
              </a:cxn>
              <a:cxn ang="10800000">
                <a:pos x="wd2" y="hd2"/>
              </a:cxn>
              <a:cxn ang="16200000">
                <a:pos x="wd2" y="hd2"/>
              </a:cxn>
            </a:cxnLst>
            <a:rect l="0" t="0" r="r" b="b"/>
            <a:pathLst>
              <a:path w="21600" h="21600" extrusionOk="0">
                <a:moveTo>
                  <a:pt x="0" y="2833"/>
                </a:moveTo>
                <a:lnTo>
                  <a:pt x="21600" y="0"/>
                </a:lnTo>
                <a:lnTo>
                  <a:pt x="21579" y="21600"/>
                </a:lnTo>
                <a:lnTo>
                  <a:pt x="0" y="11331"/>
                </a:lnTo>
                <a:lnTo>
                  <a:pt x="0" y="2833"/>
                </a:lnTo>
                <a:close/>
              </a:path>
            </a:pathLst>
          </a:custGeom>
          <a:solidFill>
            <a:srgbClr val="000000"/>
          </a:solidFill>
          <a:ln w="12700">
            <a:miter lim="400000"/>
          </a:ln>
        </p:spPr>
        <p:txBody>
          <a:bodyPr lIns="25400" tIns="25400" rIns="25400" bIns="25400" anchor="ctr"/>
          <a:lstStyle/>
          <a:p>
            <a:pPr>
              <a:defRPr sz="4200">
                <a:latin typeface="Gill Sans"/>
                <a:ea typeface="Gill Sans"/>
                <a:cs typeface="Gill Sans"/>
                <a:sym typeface="Gill Sans"/>
              </a:defRPr>
            </a:pPr>
            <a:endParaRPr/>
          </a:p>
        </p:txBody>
      </p:sp>
      <p:sp>
        <p:nvSpPr>
          <p:cNvPr id="120" name="Shape 120"/>
          <p:cNvSpPr/>
          <p:nvPr/>
        </p:nvSpPr>
        <p:spPr>
          <a:xfrm>
            <a:off x="8963895" y="8568461"/>
            <a:ext cx="3906938" cy="24987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spAutoFit/>
          </a:bodyPr>
          <a:lstStyle/>
          <a:p>
            <a:pPr algn="r" defTabSz="1168400">
              <a:defRPr sz="1300">
                <a:solidFill>
                  <a:srgbClr val="FFFFFF"/>
                </a:solidFill>
                <a:latin typeface="Helvetica Neue"/>
                <a:ea typeface="Helvetica Neue"/>
                <a:cs typeface="Helvetica Neue"/>
                <a:sym typeface="Helvetica Neue"/>
              </a:defRPr>
            </a:pPr>
            <a:r>
              <a:rPr lang="de-DE" dirty="0">
                <a:latin typeface="Helvetica Neue Medium"/>
                <a:sym typeface="Helvetica Neue Medium"/>
              </a:rPr>
              <a:t>juergen.langlet@t-online.de</a:t>
            </a:r>
            <a:endParaRPr dirty="0">
              <a:latin typeface="Helvetica Neue Light"/>
              <a:ea typeface="Helvetica Neue Light"/>
              <a:cs typeface="Helvetica Neue Light"/>
              <a:sym typeface="Helvetica Neue Light"/>
            </a:endParaRPr>
          </a:p>
        </p:txBody>
      </p:sp>
      <p:sp>
        <p:nvSpPr>
          <p:cNvPr id="121" name="Shape 121"/>
          <p:cNvSpPr/>
          <p:nvPr/>
        </p:nvSpPr>
        <p:spPr>
          <a:xfrm>
            <a:off x="-666106" y="8445500"/>
            <a:ext cx="13852940" cy="1663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309" y="6483"/>
                </a:lnTo>
                <a:lnTo>
                  <a:pt x="21600" y="15752"/>
                </a:lnTo>
                <a:lnTo>
                  <a:pt x="21302" y="19945"/>
                </a:lnTo>
                <a:lnTo>
                  <a:pt x="249" y="21434"/>
                </a:lnTo>
                <a:lnTo>
                  <a:pt x="21" y="21600"/>
                </a:lnTo>
                <a:lnTo>
                  <a:pt x="0" y="0"/>
                </a:lnTo>
                <a:close/>
              </a:path>
            </a:pathLst>
          </a:custGeom>
          <a:solidFill>
            <a:srgbClr val="009EE0"/>
          </a:solidFill>
          <a:ln w="12700">
            <a:miter lim="400000"/>
          </a:ln>
        </p:spPr>
        <p:txBody>
          <a:bodyPr lIns="25400" tIns="25400" rIns="25400" bIns="25400" anchor="ctr"/>
          <a:lstStyle/>
          <a:p>
            <a:pPr>
              <a:defRPr sz="4200">
                <a:latin typeface="Gill Sans"/>
                <a:ea typeface="Gill Sans"/>
                <a:cs typeface="Gill Sans"/>
                <a:sym typeface="Gill Sans"/>
              </a:defRPr>
            </a:pPr>
            <a:endParaRPr dirty="0"/>
          </a:p>
        </p:txBody>
      </p:sp>
      <p:pic>
        <p:nvPicPr>
          <p:cNvPr id="6" name="Grafik 5">
            <a:extLst>
              <a:ext uri="{FF2B5EF4-FFF2-40B4-BE49-F238E27FC236}">
                <a16:creationId xmlns:a16="http://schemas.microsoft.com/office/drawing/2014/main" xmlns="" id="{9FB964B7-A91B-445A-881E-8C2F305C60D3}"/>
              </a:ext>
            </a:extLst>
          </p:cNvPr>
          <p:cNvPicPr/>
          <p:nvPr/>
        </p:nvPicPr>
        <p:blipFill>
          <a:blip r:embed="rId2"/>
          <a:stretch>
            <a:fillRect/>
          </a:stretch>
        </p:blipFill>
        <p:spPr>
          <a:xfrm>
            <a:off x="424815" y="8576627"/>
            <a:ext cx="2096770" cy="1020445"/>
          </a:xfrm>
          <a:prstGeom prst="rect">
            <a:avLst/>
          </a:prstGeom>
        </p:spPr>
      </p:pic>
      <p:sp>
        <p:nvSpPr>
          <p:cNvPr id="2" name="Textfeld 1">
            <a:extLst>
              <a:ext uri="{FF2B5EF4-FFF2-40B4-BE49-F238E27FC236}">
                <a16:creationId xmlns:a16="http://schemas.microsoft.com/office/drawing/2014/main" xmlns="" id="{01A7F307-CA45-449F-AFED-19B44EE48ED3}"/>
              </a:ext>
            </a:extLst>
          </p:cNvPr>
          <p:cNvSpPr txBox="1"/>
          <p:nvPr/>
        </p:nvSpPr>
        <p:spPr>
          <a:xfrm>
            <a:off x="2707234" y="8954204"/>
            <a:ext cx="793326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1800" b="1" i="0" u="none" strike="noStrike" cap="none" spc="0" normalizeH="0" baseline="0" dirty="0">
                <a:ln>
                  <a:noFill/>
                </a:ln>
                <a:solidFill>
                  <a:schemeClr val="bg1"/>
                </a:solidFill>
                <a:effectLst/>
                <a:uFillTx/>
                <a:latin typeface="+mn-lt"/>
                <a:ea typeface="+mn-ea"/>
                <a:cs typeface="+mn-cs"/>
                <a:sym typeface="Helvetica Light"/>
              </a:rPr>
              <a:t>German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Association</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for</a:t>
            </a:r>
            <a:r>
              <a:rPr kumimoji="0" lang="de-DE" sz="1800" b="1" i="0" u="none" strike="noStrike" cap="none" spc="0" normalizeH="0" baseline="0" dirty="0">
                <a:ln>
                  <a:noFill/>
                </a:ln>
                <a:solidFill>
                  <a:schemeClr val="bg1"/>
                </a:solidFill>
                <a:effectLst/>
                <a:uFillTx/>
                <a:latin typeface="+mn-lt"/>
                <a:ea typeface="+mn-ea"/>
                <a:cs typeface="+mn-cs"/>
                <a:sym typeface="Helvetica Light"/>
              </a:rPr>
              <a:t> the Promotion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of</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Mathematical</a:t>
            </a:r>
            <a:r>
              <a:rPr kumimoji="0" lang="de-DE" sz="1800" b="1" i="0" u="none" strike="noStrike" cap="none" spc="0" normalizeH="0" baseline="0" dirty="0">
                <a:ln>
                  <a:noFill/>
                </a:ln>
                <a:solidFill>
                  <a:schemeClr val="bg1"/>
                </a:solidFill>
                <a:effectLst/>
                <a:uFillTx/>
                <a:latin typeface="+mn-lt"/>
                <a:ea typeface="+mn-ea"/>
                <a:cs typeface="+mn-cs"/>
                <a:sym typeface="Helvetica Light"/>
              </a:rPr>
              <a:t> and Scientific Teaching</a:t>
            </a:r>
            <a:r>
              <a:rPr kumimoji="0" lang="de-DE" sz="1800" b="0" i="0" u="none" strike="noStrike" cap="none" spc="0" normalizeH="0" baseline="0" dirty="0">
                <a:ln>
                  <a:noFill/>
                </a:ln>
                <a:solidFill>
                  <a:srgbClr val="000000"/>
                </a:solidFill>
                <a:effectLst/>
                <a:uFillTx/>
                <a:latin typeface="+mn-lt"/>
                <a:ea typeface="+mn-ea"/>
                <a:cs typeface="+mn-cs"/>
                <a:sym typeface="Helvetica Light"/>
              </a:rPr>
              <a:t> </a:t>
            </a:r>
          </a:p>
        </p:txBody>
      </p:sp>
      <p:sp>
        <p:nvSpPr>
          <p:cNvPr id="3" name="Textfeld 2">
            <a:extLst>
              <a:ext uri="{FF2B5EF4-FFF2-40B4-BE49-F238E27FC236}">
                <a16:creationId xmlns:a16="http://schemas.microsoft.com/office/drawing/2014/main" xmlns="" id="{AF3673F0-F481-42DB-B245-539001AC58BB}"/>
              </a:ext>
            </a:extLst>
          </p:cNvPr>
          <p:cNvSpPr txBox="1"/>
          <p:nvPr/>
        </p:nvSpPr>
        <p:spPr>
          <a:xfrm>
            <a:off x="195646" y="57110"/>
            <a:ext cx="1256273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Common Framework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of</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Reference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for</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the Natural Sciences (Minimum Standards</a:t>
            </a:r>
            <a:r>
              <a:rPr kumimoji="0" lang="de-DE" sz="2000" b="0" i="0" u="none" strike="noStrike" cap="none" spc="0" normalizeH="0" baseline="0" dirty="0">
                <a:ln>
                  <a:noFill/>
                </a:ln>
                <a:solidFill>
                  <a:srgbClr val="000000"/>
                </a:solidFill>
                <a:effectLst/>
                <a:highlight>
                  <a:srgbClr val="000080"/>
                </a:highlight>
                <a:uFillTx/>
                <a:latin typeface="+mn-lt"/>
                <a:ea typeface="+mn-ea"/>
                <a:cs typeface="+mn-cs"/>
                <a:sym typeface="Helvetica Light"/>
              </a:rPr>
              <a:t>)</a:t>
            </a:r>
          </a:p>
        </p:txBody>
      </p:sp>
      <p:sp>
        <p:nvSpPr>
          <p:cNvPr id="4" name="Textfeld 3">
            <a:extLst>
              <a:ext uri="{FF2B5EF4-FFF2-40B4-BE49-F238E27FC236}">
                <a16:creationId xmlns:a16="http://schemas.microsoft.com/office/drawing/2014/main" xmlns="" id="{6F87AB33-9AB2-4AD6-A7F0-67AA24220141}"/>
              </a:ext>
            </a:extLst>
          </p:cNvPr>
          <p:cNvSpPr txBox="1"/>
          <p:nvPr/>
        </p:nvSpPr>
        <p:spPr>
          <a:xfrm>
            <a:off x="424815" y="2219762"/>
            <a:ext cx="10197647" cy="39805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de-DE" sz="3600" b="0" i="0" u="none" strike="noStrike" cap="none" spc="0" normalizeH="0" baseline="0" dirty="0" err="1">
                <a:ln>
                  <a:noFill/>
                </a:ln>
                <a:solidFill>
                  <a:srgbClr val="000000"/>
                </a:solidFill>
                <a:effectLst/>
                <a:uFillTx/>
                <a:latin typeface="Book Antiqua" panose="02040602050305030304" pitchFamily="18" charset="0"/>
                <a:sym typeface="Helvetica Light"/>
              </a:rPr>
              <a:t>Prologue</a:t>
            </a:r>
            <a:endParaRPr kumimoji="0" lang="de-DE" sz="3600" b="0" i="0" u="none" strike="noStrike" cap="none" spc="0" normalizeH="0" baseline="0" dirty="0">
              <a:ln>
                <a:noFill/>
              </a:ln>
              <a:solidFill>
                <a:srgbClr val="000000"/>
              </a:solidFill>
              <a:effectLst/>
              <a:uFillTx/>
              <a:latin typeface="Book Antiqua" panose="02040602050305030304" pitchFamily="18" charset="0"/>
              <a:sym typeface="Helvetica Light"/>
            </a:endParaRPr>
          </a:p>
          <a:p>
            <a:pPr marL="571500" marR="0" indent="-571500" algn="l" defTabSz="584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de-DE" sz="3600" b="0" i="0" u="none" strike="noStrike" cap="none" spc="0" normalizeH="0" baseline="0" dirty="0">
                <a:ln>
                  <a:noFill/>
                </a:ln>
                <a:solidFill>
                  <a:srgbClr val="000000"/>
                </a:solidFill>
                <a:effectLst/>
                <a:uFillTx/>
                <a:latin typeface="Book Antiqua" panose="02040602050305030304" pitchFamily="18" charset="0"/>
                <a:sym typeface="Helvetica Light"/>
              </a:rPr>
              <a:t>State </a:t>
            </a:r>
            <a:r>
              <a:rPr kumimoji="0" lang="de-DE" sz="3600" b="0" i="0" u="none" strike="noStrike" cap="none" spc="0" normalizeH="0" baseline="0" dirty="0" err="1">
                <a:ln>
                  <a:noFill/>
                </a:ln>
                <a:solidFill>
                  <a:srgbClr val="000000"/>
                </a:solidFill>
                <a:effectLst/>
                <a:uFillTx/>
                <a:latin typeface="Book Antiqua" panose="02040602050305030304" pitchFamily="18" charset="0"/>
                <a:sym typeface="Helvetica Light"/>
              </a:rPr>
              <a:t>of</a:t>
            </a:r>
            <a:r>
              <a:rPr kumimoji="0" lang="de-DE" sz="3600" b="0" i="0" u="none" strike="noStrike" cap="none" spc="0" normalizeH="0" baseline="0" dirty="0">
                <a:ln>
                  <a:noFill/>
                </a:ln>
                <a:solidFill>
                  <a:srgbClr val="000000"/>
                </a:solidFill>
                <a:effectLst/>
                <a:uFillTx/>
                <a:latin typeface="Book Antiqua" panose="02040602050305030304" pitchFamily="18" charset="0"/>
                <a:sym typeface="Helvetica Light"/>
              </a:rPr>
              <a:t> Facts</a:t>
            </a:r>
          </a:p>
          <a:p>
            <a:pPr marL="571500" marR="0" indent="-571500" algn="l" defTabSz="584200" rtl="0" fontAlgn="auto" latinLnBrk="0" hangingPunct="0">
              <a:lnSpc>
                <a:spcPct val="100000"/>
              </a:lnSpc>
              <a:spcBef>
                <a:spcPts val="0"/>
              </a:spcBef>
              <a:spcAft>
                <a:spcPts val="0"/>
              </a:spcAft>
              <a:buClrTx/>
              <a:buSzTx/>
              <a:buFont typeface="Wingdings" panose="05000000000000000000" pitchFamily="2" charset="2"/>
              <a:buChar char="Ø"/>
              <a:tabLst/>
            </a:pPr>
            <a:r>
              <a:rPr lang="de-DE" dirty="0" err="1">
                <a:latin typeface="Book Antiqua" panose="02040602050305030304" pitchFamily="18" charset="0"/>
              </a:rPr>
              <a:t>Consequences</a:t>
            </a:r>
            <a:endParaRPr lang="de-DE" dirty="0">
              <a:latin typeface="Book Antiqua" panose="02040602050305030304" pitchFamily="18" charset="0"/>
            </a:endParaRPr>
          </a:p>
          <a:p>
            <a:pPr marL="571500" marR="0" indent="-571500" algn="l" defTabSz="584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de-DE" sz="3600" b="0" i="0" u="none" strike="noStrike" cap="none" spc="0" normalizeH="0" baseline="0" dirty="0" err="1">
                <a:ln>
                  <a:noFill/>
                </a:ln>
                <a:solidFill>
                  <a:srgbClr val="000000"/>
                </a:solidFill>
                <a:effectLst/>
                <a:uFillTx/>
                <a:latin typeface="Book Antiqua" panose="02040602050305030304" pitchFamily="18" charset="0"/>
                <a:sym typeface="Helvetica Light"/>
              </a:rPr>
              <a:t>Lifelong</a:t>
            </a:r>
            <a:r>
              <a:rPr kumimoji="0" lang="de-DE" sz="3600" b="0" i="0" u="none" strike="noStrike" cap="none" spc="0" normalizeH="0" baseline="0" dirty="0">
                <a:ln>
                  <a:noFill/>
                </a:ln>
                <a:solidFill>
                  <a:srgbClr val="000000"/>
                </a:solidFill>
                <a:effectLst/>
                <a:uFillTx/>
                <a:latin typeface="Book Antiqua" panose="02040602050305030304" pitchFamily="18" charset="0"/>
                <a:sym typeface="Helvetica Light"/>
              </a:rPr>
              <a:t> Learning</a:t>
            </a:r>
          </a:p>
          <a:p>
            <a:pPr marL="571500" marR="0" indent="-571500" algn="l" defTabSz="584200" rtl="0" fontAlgn="auto" latinLnBrk="0" hangingPunct="0">
              <a:lnSpc>
                <a:spcPct val="100000"/>
              </a:lnSpc>
              <a:spcBef>
                <a:spcPts val="0"/>
              </a:spcBef>
              <a:spcAft>
                <a:spcPts val="0"/>
              </a:spcAft>
              <a:buClrTx/>
              <a:buSzTx/>
              <a:buFont typeface="Wingdings" panose="05000000000000000000" pitchFamily="2" charset="2"/>
              <a:buChar char="Ø"/>
              <a:tabLst/>
            </a:pPr>
            <a:r>
              <a:rPr lang="de-DE" dirty="0">
                <a:latin typeface="Book Antiqua" panose="02040602050305030304" pitchFamily="18" charset="0"/>
              </a:rPr>
              <a:t>Niveaus</a:t>
            </a:r>
          </a:p>
          <a:p>
            <a:pPr marL="571500" marR="0" indent="-571500" algn="l" defTabSz="584200" rtl="0" fontAlgn="auto" latinLnBrk="0" hangingPunct="0">
              <a:lnSpc>
                <a:spcPct val="100000"/>
              </a:lnSpc>
              <a:spcBef>
                <a:spcPts val="0"/>
              </a:spcBef>
              <a:spcAft>
                <a:spcPts val="0"/>
              </a:spcAft>
              <a:buClrTx/>
              <a:buSzTx/>
              <a:buFont typeface="Wingdings" panose="05000000000000000000" pitchFamily="2" charset="2"/>
              <a:buChar char="Ø"/>
              <a:tabLst/>
            </a:pPr>
            <a:r>
              <a:rPr lang="de-DE" dirty="0" err="1">
                <a:latin typeface="Book Antiqua" panose="02040602050305030304" pitchFamily="18" charset="0"/>
              </a:rPr>
              <a:t>Competencies</a:t>
            </a:r>
            <a:r>
              <a:rPr lang="de-DE" dirty="0">
                <a:latin typeface="Book Antiqua" panose="02040602050305030304" pitchFamily="18" charset="0"/>
              </a:rPr>
              <a:t> and </a:t>
            </a:r>
            <a:r>
              <a:rPr lang="de-DE" dirty="0" err="1">
                <a:latin typeface="Book Antiqua" panose="02040602050305030304" pitchFamily="18" charset="0"/>
              </a:rPr>
              <a:t>commensense</a:t>
            </a:r>
            <a:r>
              <a:rPr lang="de-DE" dirty="0">
                <a:latin typeface="Book Antiqua" panose="02040602050305030304" pitchFamily="18" charset="0"/>
              </a:rPr>
              <a:t> </a:t>
            </a:r>
            <a:r>
              <a:rPr lang="de-DE" dirty="0" err="1">
                <a:latin typeface="Book Antiqua" panose="02040602050305030304" pitchFamily="18" charset="0"/>
              </a:rPr>
              <a:t>ideas</a:t>
            </a:r>
            <a:endParaRPr lang="de-DE" dirty="0">
              <a:latin typeface="Book Antiqua" panose="02040602050305030304" pitchFamily="18" charset="0"/>
            </a:endParaRPr>
          </a:p>
          <a:p>
            <a:pPr marL="571500" marR="0" indent="-571500" algn="l" defTabSz="584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de-DE" sz="3600" b="0" i="0" u="none" strike="noStrike" cap="none" spc="0" normalizeH="0" baseline="0" dirty="0" err="1">
                <a:ln>
                  <a:noFill/>
                </a:ln>
                <a:solidFill>
                  <a:srgbClr val="000000"/>
                </a:solidFill>
                <a:effectLst/>
                <a:uFillTx/>
                <a:latin typeface="Book Antiqua" panose="02040602050305030304" pitchFamily="18" charset="0"/>
                <a:sym typeface="Helvetica Light"/>
              </a:rPr>
              <a:t>Epilogue</a:t>
            </a:r>
            <a:r>
              <a:rPr kumimoji="0" lang="de-DE" sz="36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3600" b="0" i="0" u="none" strike="noStrike" cap="none" spc="0" normalizeH="0" baseline="0" dirty="0" err="1">
                <a:ln>
                  <a:noFill/>
                </a:ln>
                <a:solidFill>
                  <a:srgbClr val="000000"/>
                </a:solidFill>
                <a:effectLst/>
                <a:uFillTx/>
                <a:latin typeface="Book Antiqua" panose="02040602050305030304" pitchFamily="18" charset="0"/>
                <a:sym typeface="Helvetica Light"/>
              </a:rPr>
              <a:t>Visions</a:t>
            </a:r>
            <a:endParaRPr kumimoji="0" lang="de-DE" sz="3600" b="0" i="0" u="none" strike="noStrike" cap="none" spc="0" normalizeH="0" baseline="0" dirty="0">
              <a:ln>
                <a:noFill/>
              </a:ln>
              <a:solidFill>
                <a:srgbClr val="000000"/>
              </a:solidFill>
              <a:effectLst/>
              <a:uFillTx/>
              <a:latin typeface="Book Antiqua" panose="02040602050305030304" pitchFamily="18" charset="0"/>
              <a:sym typeface="Helvetica Light"/>
            </a:endParaRPr>
          </a:p>
        </p:txBody>
      </p:sp>
    </p:spTree>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50800" y="8470900"/>
            <a:ext cx="12979400" cy="774700"/>
          </a:xfrm>
          <a:custGeom>
            <a:avLst/>
            <a:gdLst/>
            <a:ahLst/>
            <a:cxnLst>
              <a:cxn ang="0">
                <a:pos x="wd2" y="hd2"/>
              </a:cxn>
              <a:cxn ang="5400000">
                <a:pos x="wd2" y="hd2"/>
              </a:cxn>
              <a:cxn ang="10800000">
                <a:pos x="wd2" y="hd2"/>
              </a:cxn>
              <a:cxn ang="16200000">
                <a:pos x="wd2" y="hd2"/>
              </a:cxn>
            </a:cxnLst>
            <a:rect l="0" t="0" r="r" b="b"/>
            <a:pathLst>
              <a:path w="21600" h="21600" extrusionOk="0">
                <a:moveTo>
                  <a:pt x="0" y="2833"/>
                </a:moveTo>
                <a:lnTo>
                  <a:pt x="21600" y="0"/>
                </a:lnTo>
                <a:lnTo>
                  <a:pt x="21579" y="21600"/>
                </a:lnTo>
                <a:lnTo>
                  <a:pt x="0" y="11331"/>
                </a:lnTo>
                <a:lnTo>
                  <a:pt x="0" y="2833"/>
                </a:lnTo>
                <a:close/>
              </a:path>
            </a:pathLst>
          </a:custGeom>
          <a:solidFill>
            <a:srgbClr val="000000"/>
          </a:solidFill>
          <a:ln w="12700">
            <a:miter lim="400000"/>
          </a:ln>
        </p:spPr>
        <p:txBody>
          <a:bodyPr lIns="25400" tIns="25400" rIns="25400" bIns="25400" anchor="ctr"/>
          <a:lstStyle/>
          <a:p>
            <a:pPr>
              <a:defRPr sz="4200">
                <a:latin typeface="Gill Sans"/>
                <a:ea typeface="Gill Sans"/>
                <a:cs typeface="Gill Sans"/>
                <a:sym typeface="Gill Sans"/>
              </a:defRPr>
            </a:pPr>
            <a:endParaRPr/>
          </a:p>
        </p:txBody>
      </p:sp>
      <p:sp>
        <p:nvSpPr>
          <p:cNvPr id="120" name="Shape 120"/>
          <p:cNvSpPr/>
          <p:nvPr/>
        </p:nvSpPr>
        <p:spPr>
          <a:xfrm>
            <a:off x="8963895" y="8568461"/>
            <a:ext cx="3906938" cy="24987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spAutoFit/>
          </a:bodyPr>
          <a:lstStyle/>
          <a:p>
            <a:pPr algn="r" defTabSz="1168400">
              <a:defRPr sz="1300">
                <a:solidFill>
                  <a:srgbClr val="FFFFFF"/>
                </a:solidFill>
                <a:latin typeface="Helvetica Neue"/>
                <a:ea typeface="Helvetica Neue"/>
                <a:cs typeface="Helvetica Neue"/>
                <a:sym typeface="Helvetica Neue"/>
              </a:defRPr>
            </a:pPr>
            <a:r>
              <a:rPr lang="de-DE" dirty="0">
                <a:latin typeface="Helvetica Neue Medium"/>
                <a:sym typeface="Helvetica Neue Medium"/>
              </a:rPr>
              <a:t>juergen.langlet@t-online.de</a:t>
            </a:r>
            <a:endParaRPr dirty="0">
              <a:latin typeface="Helvetica Neue Light"/>
              <a:ea typeface="Helvetica Neue Light"/>
              <a:cs typeface="Helvetica Neue Light"/>
              <a:sym typeface="Helvetica Neue Light"/>
            </a:endParaRPr>
          </a:p>
        </p:txBody>
      </p:sp>
      <p:sp>
        <p:nvSpPr>
          <p:cNvPr id="121" name="Shape 121"/>
          <p:cNvSpPr/>
          <p:nvPr/>
        </p:nvSpPr>
        <p:spPr>
          <a:xfrm>
            <a:off x="-666106" y="8445500"/>
            <a:ext cx="13852940" cy="1663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309" y="6483"/>
                </a:lnTo>
                <a:lnTo>
                  <a:pt x="21600" y="15752"/>
                </a:lnTo>
                <a:lnTo>
                  <a:pt x="21302" y="19945"/>
                </a:lnTo>
                <a:lnTo>
                  <a:pt x="249" y="21434"/>
                </a:lnTo>
                <a:lnTo>
                  <a:pt x="21" y="21600"/>
                </a:lnTo>
                <a:lnTo>
                  <a:pt x="0" y="0"/>
                </a:lnTo>
                <a:close/>
              </a:path>
            </a:pathLst>
          </a:custGeom>
          <a:solidFill>
            <a:srgbClr val="009EE0"/>
          </a:solidFill>
          <a:ln w="12700">
            <a:miter lim="400000"/>
          </a:ln>
        </p:spPr>
        <p:txBody>
          <a:bodyPr lIns="25400" tIns="25400" rIns="25400" bIns="25400" anchor="ctr"/>
          <a:lstStyle/>
          <a:p>
            <a:pPr>
              <a:defRPr sz="4200">
                <a:latin typeface="Gill Sans"/>
                <a:ea typeface="Gill Sans"/>
                <a:cs typeface="Gill Sans"/>
                <a:sym typeface="Gill Sans"/>
              </a:defRPr>
            </a:pPr>
            <a:endParaRPr dirty="0"/>
          </a:p>
        </p:txBody>
      </p:sp>
      <p:pic>
        <p:nvPicPr>
          <p:cNvPr id="6" name="Grafik 5">
            <a:extLst>
              <a:ext uri="{FF2B5EF4-FFF2-40B4-BE49-F238E27FC236}">
                <a16:creationId xmlns:a16="http://schemas.microsoft.com/office/drawing/2014/main" xmlns="" id="{9FB964B7-A91B-445A-881E-8C2F305C60D3}"/>
              </a:ext>
            </a:extLst>
          </p:cNvPr>
          <p:cNvPicPr/>
          <p:nvPr/>
        </p:nvPicPr>
        <p:blipFill>
          <a:blip r:embed="rId2"/>
          <a:stretch>
            <a:fillRect/>
          </a:stretch>
        </p:blipFill>
        <p:spPr>
          <a:xfrm>
            <a:off x="424815" y="8576627"/>
            <a:ext cx="2096770" cy="1020445"/>
          </a:xfrm>
          <a:prstGeom prst="rect">
            <a:avLst/>
          </a:prstGeom>
        </p:spPr>
      </p:pic>
      <p:sp>
        <p:nvSpPr>
          <p:cNvPr id="2" name="Textfeld 1">
            <a:extLst>
              <a:ext uri="{FF2B5EF4-FFF2-40B4-BE49-F238E27FC236}">
                <a16:creationId xmlns:a16="http://schemas.microsoft.com/office/drawing/2014/main" xmlns="" id="{01A7F307-CA45-449F-AFED-19B44EE48ED3}"/>
              </a:ext>
            </a:extLst>
          </p:cNvPr>
          <p:cNvSpPr txBox="1"/>
          <p:nvPr/>
        </p:nvSpPr>
        <p:spPr>
          <a:xfrm>
            <a:off x="2707234" y="8954204"/>
            <a:ext cx="793326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1800" b="1" i="0" u="none" strike="noStrike" cap="none" spc="0" normalizeH="0" baseline="0" dirty="0">
                <a:ln>
                  <a:noFill/>
                </a:ln>
                <a:solidFill>
                  <a:schemeClr val="bg1"/>
                </a:solidFill>
                <a:effectLst/>
                <a:uFillTx/>
                <a:latin typeface="+mn-lt"/>
                <a:ea typeface="+mn-ea"/>
                <a:cs typeface="+mn-cs"/>
                <a:sym typeface="Helvetica Light"/>
              </a:rPr>
              <a:t>German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Association</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for</a:t>
            </a:r>
            <a:r>
              <a:rPr kumimoji="0" lang="de-DE" sz="1800" b="1" i="0" u="none" strike="noStrike" cap="none" spc="0" normalizeH="0" baseline="0" dirty="0">
                <a:ln>
                  <a:noFill/>
                </a:ln>
                <a:solidFill>
                  <a:schemeClr val="bg1"/>
                </a:solidFill>
                <a:effectLst/>
                <a:uFillTx/>
                <a:latin typeface="+mn-lt"/>
                <a:ea typeface="+mn-ea"/>
                <a:cs typeface="+mn-cs"/>
                <a:sym typeface="Helvetica Light"/>
              </a:rPr>
              <a:t> the Promotion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of</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Mathematical</a:t>
            </a:r>
            <a:r>
              <a:rPr kumimoji="0" lang="de-DE" sz="1800" b="1" i="0" u="none" strike="noStrike" cap="none" spc="0" normalizeH="0" baseline="0" dirty="0">
                <a:ln>
                  <a:noFill/>
                </a:ln>
                <a:solidFill>
                  <a:schemeClr val="bg1"/>
                </a:solidFill>
                <a:effectLst/>
                <a:uFillTx/>
                <a:latin typeface="+mn-lt"/>
                <a:ea typeface="+mn-ea"/>
                <a:cs typeface="+mn-cs"/>
                <a:sym typeface="Helvetica Light"/>
              </a:rPr>
              <a:t> and Scientific Teaching</a:t>
            </a:r>
            <a:r>
              <a:rPr kumimoji="0" lang="de-DE" sz="1800" b="0" i="0" u="none" strike="noStrike" cap="none" spc="0" normalizeH="0" baseline="0" dirty="0">
                <a:ln>
                  <a:noFill/>
                </a:ln>
                <a:solidFill>
                  <a:srgbClr val="000000"/>
                </a:solidFill>
                <a:effectLst/>
                <a:uFillTx/>
                <a:latin typeface="+mn-lt"/>
                <a:ea typeface="+mn-ea"/>
                <a:cs typeface="+mn-cs"/>
                <a:sym typeface="Helvetica Light"/>
              </a:rPr>
              <a:t> </a:t>
            </a:r>
          </a:p>
        </p:txBody>
      </p:sp>
      <p:sp>
        <p:nvSpPr>
          <p:cNvPr id="3" name="Textfeld 2">
            <a:extLst>
              <a:ext uri="{FF2B5EF4-FFF2-40B4-BE49-F238E27FC236}">
                <a16:creationId xmlns:a16="http://schemas.microsoft.com/office/drawing/2014/main" xmlns="" id="{AF3673F0-F481-42DB-B245-539001AC58BB}"/>
              </a:ext>
            </a:extLst>
          </p:cNvPr>
          <p:cNvSpPr txBox="1"/>
          <p:nvPr/>
        </p:nvSpPr>
        <p:spPr>
          <a:xfrm>
            <a:off x="195646" y="57110"/>
            <a:ext cx="1256273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Common Framework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of</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Reference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for</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the Natural Sciences (Minimum Standards</a:t>
            </a:r>
            <a:r>
              <a:rPr kumimoji="0" lang="de-DE" sz="2000" b="0" i="0" u="none" strike="noStrike" cap="none" spc="0" normalizeH="0" baseline="0" dirty="0">
                <a:ln>
                  <a:noFill/>
                </a:ln>
                <a:solidFill>
                  <a:srgbClr val="000000"/>
                </a:solidFill>
                <a:effectLst/>
                <a:highlight>
                  <a:srgbClr val="000080"/>
                </a:highlight>
                <a:uFillTx/>
                <a:latin typeface="+mn-lt"/>
                <a:ea typeface="+mn-ea"/>
                <a:cs typeface="+mn-cs"/>
                <a:sym typeface="Helvetica Light"/>
              </a:rPr>
              <a:t>)</a:t>
            </a:r>
          </a:p>
        </p:txBody>
      </p:sp>
      <p:sp>
        <p:nvSpPr>
          <p:cNvPr id="4" name="Textfeld 3">
            <a:extLst>
              <a:ext uri="{FF2B5EF4-FFF2-40B4-BE49-F238E27FC236}">
                <a16:creationId xmlns:a16="http://schemas.microsoft.com/office/drawing/2014/main" xmlns="" id="{6F87AB33-9AB2-4AD6-A7F0-67AA24220141}"/>
              </a:ext>
            </a:extLst>
          </p:cNvPr>
          <p:cNvSpPr txBox="1"/>
          <p:nvPr/>
        </p:nvSpPr>
        <p:spPr>
          <a:xfrm>
            <a:off x="424815" y="557769"/>
            <a:ext cx="12167235" cy="73045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584200" rtl="0" fontAlgn="auto" latinLnBrk="0" hangingPunct="0">
              <a:lnSpc>
                <a:spcPct val="100000"/>
              </a:lnSpc>
              <a:spcBef>
                <a:spcPts val="0"/>
              </a:spcBef>
              <a:spcAft>
                <a:spcPts val="0"/>
              </a:spcAft>
              <a:buClrTx/>
              <a:buSzTx/>
              <a:tabLst/>
            </a:pPr>
            <a:r>
              <a:rPr lang="de-DE" dirty="0">
                <a:latin typeface="Book Antiqua" panose="02040602050305030304" pitchFamily="18" charset="0"/>
              </a:rPr>
              <a:t>Niveaus</a:t>
            </a:r>
          </a:p>
          <a:p>
            <a:pPr marR="0" algn="l" defTabSz="584200" rtl="0" fontAlgn="auto" latinLnBrk="0" hangingPunct="0">
              <a:lnSpc>
                <a:spcPct val="100000"/>
              </a:lnSpc>
              <a:spcBef>
                <a:spcPts val="0"/>
              </a:spcBef>
              <a:spcAft>
                <a:spcPts val="0"/>
              </a:spcAft>
              <a:buClrTx/>
              <a:buSzTx/>
              <a:tabLst/>
            </a:pPr>
            <a:endParaRPr lang="de-DE" dirty="0">
              <a:latin typeface="Book Antiqua" panose="02040602050305030304" pitchFamily="18" charset="0"/>
            </a:endParaRPr>
          </a:p>
          <a:p>
            <a:pPr marR="0" algn="l" defTabSz="584200" rtl="0" fontAlgn="auto" latinLnBrk="0" hangingPunct="0">
              <a:lnSpc>
                <a:spcPct val="100000"/>
              </a:lnSpc>
              <a:spcBef>
                <a:spcPts val="0"/>
              </a:spcBef>
              <a:spcAft>
                <a:spcPts val="0"/>
              </a:spcAft>
              <a:buClrTx/>
              <a:buSzTx/>
              <a:tabLst/>
            </a:pPr>
            <a:endParaRPr lang="de-DE" dirty="0">
              <a:latin typeface="Book Antiqua" panose="02040602050305030304" pitchFamily="18" charset="0"/>
            </a:endParaRPr>
          </a:p>
          <a:p>
            <a:pPr marR="0" algn="l" defTabSz="584200" rtl="0" fontAlgn="auto" latinLnBrk="0" hangingPunct="0">
              <a:lnSpc>
                <a:spcPct val="100000"/>
              </a:lnSpc>
              <a:spcBef>
                <a:spcPts val="0"/>
              </a:spcBef>
              <a:spcAft>
                <a:spcPts val="0"/>
              </a:spcAft>
              <a:buClrTx/>
              <a:buSzTx/>
              <a:tabLst/>
            </a:pPr>
            <a:endParaRPr lang="de-DE" dirty="0">
              <a:latin typeface="Book Antiqua" panose="02040602050305030304" pitchFamily="18" charset="0"/>
            </a:endParaRPr>
          </a:p>
          <a:p>
            <a:pPr marR="0" algn="l" defTabSz="584200" rtl="0" fontAlgn="auto" latinLnBrk="0" hangingPunct="0">
              <a:lnSpc>
                <a:spcPct val="100000"/>
              </a:lnSpc>
              <a:spcBef>
                <a:spcPts val="0"/>
              </a:spcBef>
              <a:spcAft>
                <a:spcPts val="0"/>
              </a:spcAft>
              <a:buClrTx/>
              <a:buSzTx/>
              <a:tabLst/>
            </a:pPr>
            <a:endParaRPr lang="de-DE" dirty="0">
              <a:latin typeface="Book Antiqua" panose="02040602050305030304" pitchFamily="18" charset="0"/>
            </a:endParaRPr>
          </a:p>
          <a:p>
            <a:pPr marR="0" algn="l" defTabSz="584200" rtl="0" fontAlgn="auto" latinLnBrk="0" hangingPunct="0">
              <a:lnSpc>
                <a:spcPct val="100000"/>
              </a:lnSpc>
              <a:spcBef>
                <a:spcPts val="0"/>
              </a:spcBef>
              <a:spcAft>
                <a:spcPts val="0"/>
              </a:spcAft>
              <a:buClrTx/>
              <a:buSzTx/>
              <a:tabLst/>
            </a:pPr>
            <a:endParaRPr lang="de-DE" dirty="0">
              <a:latin typeface="Book Antiqua" panose="02040602050305030304" pitchFamily="18" charset="0"/>
            </a:endParaRPr>
          </a:p>
          <a:p>
            <a:pPr marR="0" algn="l" defTabSz="584200" rtl="0" fontAlgn="auto" latinLnBrk="0" hangingPunct="0">
              <a:lnSpc>
                <a:spcPct val="100000"/>
              </a:lnSpc>
              <a:spcBef>
                <a:spcPts val="0"/>
              </a:spcBef>
              <a:spcAft>
                <a:spcPts val="0"/>
              </a:spcAft>
              <a:buClrTx/>
              <a:buSzTx/>
              <a:tabLst/>
            </a:pPr>
            <a:endParaRPr lang="de-DE" dirty="0">
              <a:latin typeface="Book Antiqua" panose="02040602050305030304" pitchFamily="18" charset="0"/>
            </a:endParaRPr>
          </a:p>
          <a:p>
            <a:pPr marR="0" algn="l" defTabSz="584200" rtl="0" fontAlgn="auto" latinLnBrk="0" hangingPunct="0">
              <a:lnSpc>
                <a:spcPct val="100000"/>
              </a:lnSpc>
              <a:spcBef>
                <a:spcPts val="0"/>
              </a:spcBef>
              <a:spcAft>
                <a:spcPts val="0"/>
              </a:spcAft>
              <a:buClrTx/>
              <a:buSzTx/>
              <a:tabLst/>
            </a:pPr>
            <a:endParaRPr lang="de-DE" dirty="0">
              <a:latin typeface="Book Antiqua" panose="02040602050305030304" pitchFamily="18" charset="0"/>
            </a:endParaRPr>
          </a:p>
          <a:p>
            <a:pPr marR="0" algn="l" defTabSz="584200" rtl="0" fontAlgn="auto" latinLnBrk="0" hangingPunct="0">
              <a:lnSpc>
                <a:spcPct val="100000"/>
              </a:lnSpc>
              <a:spcBef>
                <a:spcPts val="0"/>
              </a:spcBef>
              <a:spcAft>
                <a:spcPts val="0"/>
              </a:spcAft>
              <a:buClrTx/>
              <a:buSzTx/>
              <a:tabLst/>
            </a:pPr>
            <a:endParaRPr lang="de-DE" dirty="0">
              <a:latin typeface="Book Antiqua" panose="02040602050305030304" pitchFamily="18" charset="0"/>
            </a:endParaRPr>
          </a:p>
          <a:p>
            <a:pPr marR="0" algn="l" defTabSz="584200" rtl="0" fontAlgn="auto" latinLnBrk="0" hangingPunct="0">
              <a:lnSpc>
                <a:spcPct val="100000"/>
              </a:lnSpc>
              <a:spcBef>
                <a:spcPts val="0"/>
              </a:spcBef>
              <a:spcAft>
                <a:spcPts val="0"/>
              </a:spcAft>
              <a:buClrTx/>
              <a:buSzTx/>
              <a:tabLst/>
            </a:pPr>
            <a:endParaRPr lang="de-DE" dirty="0">
              <a:latin typeface="Book Antiqua" panose="02040602050305030304" pitchFamily="18" charset="0"/>
            </a:endParaRPr>
          </a:p>
          <a:p>
            <a:pPr marR="0" algn="l" defTabSz="584200" rtl="0" fontAlgn="auto" latinLnBrk="0" hangingPunct="0">
              <a:lnSpc>
                <a:spcPct val="100000"/>
              </a:lnSpc>
              <a:spcBef>
                <a:spcPts val="0"/>
              </a:spcBef>
              <a:spcAft>
                <a:spcPts val="0"/>
              </a:spcAft>
              <a:buClrTx/>
              <a:buSzTx/>
              <a:tabLst/>
            </a:pPr>
            <a:endParaRPr lang="de-DE" dirty="0">
              <a:latin typeface="Book Antiqua" panose="02040602050305030304" pitchFamily="18" charset="0"/>
            </a:endParaRPr>
          </a:p>
          <a:p>
            <a:pPr marR="0" algn="l" defTabSz="584200" rtl="0" fontAlgn="auto" latinLnBrk="0" hangingPunct="0">
              <a:lnSpc>
                <a:spcPct val="100000"/>
              </a:lnSpc>
              <a:spcBef>
                <a:spcPts val="0"/>
              </a:spcBef>
              <a:spcAft>
                <a:spcPts val="0"/>
              </a:spcAft>
              <a:buClrTx/>
              <a:buSzTx/>
              <a:tabLst/>
            </a:pPr>
            <a:endParaRPr lang="de-DE" dirty="0">
              <a:latin typeface="Book Antiqua" panose="02040602050305030304" pitchFamily="18" charset="0"/>
            </a:endParaRPr>
          </a:p>
          <a:p>
            <a:pPr marR="0" algn="l" defTabSz="584200" rtl="0" fontAlgn="auto" latinLnBrk="0" hangingPunct="0">
              <a:lnSpc>
                <a:spcPct val="100000"/>
              </a:lnSpc>
              <a:spcBef>
                <a:spcPts val="0"/>
              </a:spcBef>
              <a:spcAft>
                <a:spcPts val="0"/>
              </a:spcAft>
              <a:buClrTx/>
              <a:buSzTx/>
              <a:tabLst/>
            </a:pPr>
            <a:endParaRPr kumimoji="0" lang="de-DE" sz="3600" b="0" i="0" u="none" strike="noStrike" cap="none" spc="0" normalizeH="0" baseline="0" dirty="0">
              <a:ln>
                <a:noFill/>
              </a:ln>
              <a:solidFill>
                <a:srgbClr val="000000"/>
              </a:solidFill>
              <a:effectLst/>
              <a:uFillTx/>
              <a:latin typeface="Book Antiqua" panose="02040602050305030304" pitchFamily="18" charset="0"/>
              <a:sym typeface="Helvetica Light"/>
            </a:endParaRPr>
          </a:p>
        </p:txBody>
      </p:sp>
      <p:graphicFrame>
        <p:nvGraphicFramePr>
          <p:cNvPr id="5" name="Tabelle 4">
            <a:extLst>
              <a:ext uri="{FF2B5EF4-FFF2-40B4-BE49-F238E27FC236}">
                <a16:creationId xmlns:a16="http://schemas.microsoft.com/office/drawing/2014/main" xmlns="" id="{4BD81445-58DA-43AD-80DD-E9568A7B98CA}"/>
              </a:ext>
            </a:extLst>
          </p:cNvPr>
          <p:cNvGraphicFramePr>
            <a:graphicFrameLocks noGrp="1"/>
          </p:cNvGraphicFramePr>
          <p:nvPr>
            <p:extLst>
              <p:ext uri="{D42A27DB-BD31-4B8C-83A1-F6EECF244321}">
                <p14:modId xmlns:p14="http://schemas.microsoft.com/office/powerpoint/2010/main" val="397153199"/>
              </p:ext>
            </p:extLst>
          </p:nvPr>
        </p:nvGraphicFramePr>
        <p:xfrm>
          <a:off x="412750" y="1409700"/>
          <a:ext cx="12179300" cy="7010400"/>
        </p:xfrm>
        <a:graphic>
          <a:graphicData uri="http://schemas.openxmlformats.org/drawingml/2006/table">
            <a:tbl>
              <a:tblPr firstRow="1" bandRow="1">
                <a:tableStyleId>{5940675A-B579-460E-94D1-54222C63F5DA}</a:tableStyleId>
              </a:tblPr>
              <a:tblGrid>
                <a:gridCol w="2435860">
                  <a:extLst>
                    <a:ext uri="{9D8B030D-6E8A-4147-A177-3AD203B41FA5}">
                      <a16:colId xmlns:a16="http://schemas.microsoft.com/office/drawing/2014/main" xmlns="" val="3269589890"/>
                    </a:ext>
                  </a:extLst>
                </a:gridCol>
                <a:gridCol w="2435860">
                  <a:extLst>
                    <a:ext uri="{9D8B030D-6E8A-4147-A177-3AD203B41FA5}">
                      <a16:colId xmlns:a16="http://schemas.microsoft.com/office/drawing/2014/main" xmlns="" val="3914648001"/>
                    </a:ext>
                  </a:extLst>
                </a:gridCol>
                <a:gridCol w="2435860">
                  <a:extLst>
                    <a:ext uri="{9D8B030D-6E8A-4147-A177-3AD203B41FA5}">
                      <a16:colId xmlns:a16="http://schemas.microsoft.com/office/drawing/2014/main" xmlns="" val="496584675"/>
                    </a:ext>
                  </a:extLst>
                </a:gridCol>
                <a:gridCol w="2435860">
                  <a:extLst>
                    <a:ext uri="{9D8B030D-6E8A-4147-A177-3AD203B41FA5}">
                      <a16:colId xmlns:a16="http://schemas.microsoft.com/office/drawing/2014/main" xmlns="" val="3530821627"/>
                    </a:ext>
                  </a:extLst>
                </a:gridCol>
                <a:gridCol w="2435860">
                  <a:extLst>
                    <a:ext uri="{9D8B030D-6E8A-4147-A177-3AD203B41FA5}">
                      <a16:colId xmlns:a16="http://schemas.microsoft.com/office/drawing/2014/main" xmlns="" val="1851902417"/>
                    </a:ext>
                  </a:extLst>
                </a:gridCol>
              </a:tblGrid>
              <a:tr h="427851">
                <a:tc>
                  <a:txBody>
                    <a:bodyPr/>
                    <a:lstStyle/>
                    <a:p>
                      <a:r>
                        <a:rPr lang="de-DE" sz="2800" b="1" dirty="0"/>
                        <a:t>A1</a:t>
                      </a:r>
                    </a:p>
                  </a:txBody>
                  <a:tcPr/>
                </a:tc>
                <a:tc>
                  <a:txBody>
                    <a:bodyPr/>
                    <a:lstStyle/>
                    <a:p>
                      <a:r>
                        <a:rPr lang="de-DE" sz="2800" b="1" dirty="0"/>
                        <a:t>A2</a:t>
                      </a:r>
                    </a:p>
                  </a:txBody>
                  <a:tcPr/>
                </a:tc>
                <a:tc>
                  <a:txBody>
                    <a:bodyPr/>
                    <a:lstStyle/>
                    <a:p>
                      <a:r>
                        <a:rPr lang="de-DE" sz="2800" b="1" dirty="0"/>
                        <a:t>B1</a:t>
                      </a:r>
                    </a:p>
                  </a:txBody>
                  <a:tcPr/>
                </a:tc>
                <a:tc>
                  <a:txBody>
                    <a:bodyPr/>
                    <a:lstStyle/>
                    <a:p>
                      <a:r>
                        <a:rPr lang="de-DE" sz="2800" b="1" dirty="0"/>
                        <a:t>B1+</a:t>
                      </a:r>
                    </a:p>
                  </a:txBody>
                  <a:tcPr/>
                </a:tc>
                <a:tc>
                  <a:txBody>
                    <a:bodyPr/>
                    <a:lstStyle/>
                    <a:p>
                      <a:r>
                        <a:rPr lang="de-DE" sz="2800" b="1" dirty="0"/>
                        <a:t>B2</a:t>
                      </a:r>
                    </a:p>
                  </a:txBody>
                  <a:tcPr/>
                </a:tc>
                <a:extLst>
                  <a:ext uri="{0D108BD9-81ED-4DB2-BD59-A6C34878D82A}">
                    <a16:rowId xmlns:a16="http://schemas.microsoft.com/office/drawing/2014/main" xmlns="" val="4169649512"/>
                  </a:ext>
                </a:extLst>
              </a:tr>
              <a:tr h="3903413">
                <a:tc>
                  <a:txBody>
                    <a:bodyPr/>
                    <a:lstStyle/>
                    <a:p>
                      <a:r>
                        <a:rPr lang="en-US" sz="2800" b="1" i="0" u="none" strike="noStrike" cap="none" spc="0" baseline="0" dirty="0">
                          <a:ln>
                            <a:noFill/>
                          </a:ln>
                          <a:solidFill>
                            <a:schemeClr val="accent1">
                              <a:lumMod val="50000"/>
                            </a:schemeClr>
                          </a:solidFill>
                          <a:uFillTx/>
                          <a:latin typeface="+mn-lt"/>
                          <a:ea typeface="+mn-ea"/>
                          <a:cs typeface="+mn-cs"/>
                          <a:sym typeface="Helvetica Light"/>
                        </a:rPr>
                        <a:t>Experience of and dealing with phenomena in nature and technology 	</a:t>
                      </a:r>
                    </a:p>
                    <a:p>
                      <a:endParaRPr lang="de-DE" sz="2800" b="1" dirty="0">
                        <a:solidFill>
                          <a:schemeClr val="accent1">
                            <a:lumMod val="50000"/>
                          </a:schemeClr>
                        </a:solidFill>
                      </a:endParaRP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2800" b="1" i="0" u="none" strike="noStrike" cap="none" spc="0" baseline="0" dirty="0">
                          <a:ln>
                            <a:noFill/>
                          </a:ln>
                          <a:solidFill>
                            <a:schemeClr val="accent1">
                              <a:lumMod val="50000"/>
                            </a:schemeClr>
                          </a:solidFill>
                          <a:uFillTx/>
                          <a:latin typeface="+mn-lt"/>
                          <a:ea typeface="+mn-ea"/>
                          <a:cs typeface="+mn-cs"/>
                          <a:sym typeface="Helvetica Light"/>
                        </a:rPr>
                        <a:t>Proper perception and personal interpretation when dealing with phenomena in nature and technology 	</a:t>
                      </a:r>
                    </a:p>
                    <a:p>
                      <a:endParaRPr lang="de-DE" sz="2800" b="1" dirty="0">
                        <a:solidFill>
                          <a:schemeClr val="accent1">
                            <a:lumMod val="50000"/>
                          </a:schemeClr>
                        </a:solidFill>
                      </a:endParaRP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2800" b="1" i="0" u="none" strike="noStrike" cap="none" spc="0" baseline="0" dirty="0">
                          <a:ln>
                            <a:noFill/>
                          </a:ln>
                          <a:solidFill>
                            <a:schemeClr val="accent1">
                              <a:lumMod val="50000"/>
                            </a:schemeClr>
                          </a:solidFill>
                          <a:uFillTx/>
                          <a:latin typeface="+mn-lt"/>
                          <a:ea typeface="+mn-ea"/>
                          <a:cs typeface="+mn-cs"/>
                          <a:sym typeface="Helvetica Light"/>
                        </a:rPr>
                        <a:t>Knowledge and application of basic scientific concepts 	</a:t>
                      </a:r>
                    </a:p>
                    <a:p>
                      <a:endParaRPr lang="de-DE" sz="2800" b="1" dirty="0">
                        <a:solidFill>
                          <a:schemeClr val="accent1">
                            <a:lumMod val="50000"/>
                          </a:schemeClr>
                        </a:solidFill>
                      </a:endParaRP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2800" b="1" i="0" u="none" strike="noStrike" cap="none" spc="0" baseline="0" dirty="0">
                          <a:ln>
                            <a:noFill/>
                          </a:ln>
                          <a:solidFill>
                            <a:schemeClr val="accent1">
                              <a:lumMod val="50000"/>
                            </a:schemeClr>
                          </a:solidFill>
                          <a:uFillTx/>
                          <a:latin typeface="+mn-lt"/>
                          <a:ea typeface="+mn-ea"/>
                          <a:cs typeface="+mn-cs"/>
                          <a:sym typeface="Helvetica Light"/>
                        </a:rPr>
                        <a:t>Being familiar with the central concepts and ideas of natural sciences as well as applying them independently and reflecting on them 	</a:t>
                      </a:r>
                    </a:p>
                    <a:p>
                      <a:endParaRPr lang="de-DE" sz="2800" b="1" dirty="0">
                        <a:solidFill>
                          <a:schemeClr val="accent1">
                            <a:lumMod val="50000"/>
                          </a:schemeClr>
                        </a:solidFill>
                      </a:endParaRP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2800" b="1" i="0" u="none" strike="noStrike" cap="none" spc="0" baseline="0" dirty="0">
                          <a:ln>
                            <a:noFill/>
                          </a:ln>
                          <a:solidFill>
                            <a:schemeClr val="accent1">
                              <a:lumMod val="50000"/>
                            </a:schemeClr>
                          </a:solidFill>
                          <a:uFillTx/>
                          <a:latin typeface="+mn-lt"/>
                          <a:ea typeface="+mn-ea"/>
                          <a:cs typeface="+mn-cs"/>
                          <a:sym typeface="Helvetica Light"/>
                        </a:rPr>
                        <a:t>Being familiar with central concepts and theories of natural sciences, reflecting on and evaluating them independently 	</a:t>
                      </a:r>
                    </a:p>
                    <a:p>
                      <a:endParaRPr lang="de-DE" sz="2800" b="1" dirty="0">
                        <a:solidFill>
                          <a:schemeClr val="accent1">
                            <a:lumMod val="50000"/>
                          </a:schemeClr>
                        </a:solidFill>
                      </a:endParaRPr>
                    </a:p>
                  </a:txBody>
                  <a:tcPr/>
                </a:tc>
                <a:extLst>
                  <a:ext uri="{0D108BD9-81ED-4DB2-BD59-A6C34878D82A}">
                    <a16:rowId xmlns:a16="http://schemas.microsoft.com/office/drawing/2014/main" xmlns="" val="3640389536"/>
                  </a:ext>
                </a:extLst>
              </a:tr>
            </a:tbl>
          </a:graphicData>
        </a:graphic>
      </p:graphicFrame>
    </p:spTree>
    <p:extLst>
      <p:ext uri="{BB962C8B-B14F-4D97-AF65-F5344CB8AC3E}">
        <p14:creationId xmlns:p14="http://schemas.microsoft.com/office/powerpoint/2010/main" val="416923787"/>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50800" y="8470900"/>
            <a:ext cx="12979400" cy="774700"/>
          </a:xfrm>
          <a:custGeom>
            <a:avLst/>
            <a:gdLst/>
            <a:ahLst/>
            <a:cxnLst>
              <a:cxn ang="0">
                <a:pos x="wd2" y="hd2"/>
              </a:cxn>
              <a:cxn ang="5400000">
                <a:pos x="wd2" y="hd2"/>
              </a:cxn>
              <a:cxn ang="10800000">
                <a:pos x="wd2" y="hd2"/>
              </a:cxn>
              <a:cxn ang="16200000">
                <a:pos x="wd2" y="hd2"/>
              </a:cxn>
            </a:cxnLst>
            <a:rect l="0" t="0" r="r" b="b"/>
            <a:pathLst>
              <a:path w="21600" h="21600" extrusionOk="0">
                <a:moveTo>
                  <a:pt x="0" y="2833"/>
                </a:moveTo>
                <a:lnTo>
                  <a:pt x="21600" y="0"/>
                </a:lnTo>
                <a:lnTo>
                  <a:pt x="21579" y="21600"/>
                </a:lnTo>
                <a:lnTo>
                  <a:pt x="0" y="11331"/>
                </a:lnTo>
                <a:lnTo>
                  <a:pt x="0" y="2833"/>
                </a:lnTo>
                <a:close/>
              </a:path>
            </a:pathLst>
          </a:custGeom>
          <a:solidFill>
            <a:srgbClr val="000000"/>
          </a:solidFill>
          <a:ln w="12700">
            <a:miter lim="400000"/>
          </a:ln>
        </p:spPr>
        <p:txBody>
          <a:bodyPr lIns="25400" tIns="25400" rIns="25400" bIns="25400" anchor="ctr"/>
          <a:lstStyle/>
          <a:p>
            <a:pPr>
              <a:defRPr sz="4200">
                <a:latin typeface="Gill Sans"/>
                <a:ea typeface="Gill Sans"/>
                <a:cs typeface="Gill Sans"/>
                <a:sym typeface="Gill Sans"/>
              </a:defRPr>
            </a:pPr>
            <a:endParaRPr/>
          </a:p>
        </p:txBody>
      </p:sp>
      <p:sp>
        <p:nvSpPr>
          <p:cNvPr id="120" name="Shape 120"/>
          <p:cNvSpPr/>
          <p:nvPr/>
        </p:nvSpPr>
        <p:spPr>
          <a:xfrm>
            <a:off x="8963895" y="8568461"/>
            <a:ext cx="3906938" cy="24987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spAutoFit/>
          </a:bodyPr>
          <a:lstStyle/>
          <a:p>
            <a:pPr algn="r" defTabSz="1168400">
              <a:defRPr sz="1300">
                <a:solidFill>
                  <a:srgbClr val="FFFFFF"/>
                </a:solidFill>
                <a:latin typeface="Helvetica Neue"/>
                <a:ea typeface="Helvetica Neue"/>
                <a:cs typeface="Helvetica Neue"/>
                <a:sym typeface="Helvetica Neue"/>
              </a:defRPr>
            </a:pPr>
            <a:r>
              <a:rPr lang="de-DE" dirty="0">
                <a:latin typeface="Helvetica Neue Medium"/>
                <a:sym typeface="Helvetica Neue Medium"/>
              </a:rPr>
              <a:t>juergen.langlet@t-online.de</a:t>
            </a:r>
            <a:endParaRPr dirty="0">
              <a:latin typeface="Helvetica Neue Light"/>
              <a:ea typeface="Helvetica Neue Light"/>
              <a:cs typeface="Helvetica Neue Light"/>
              <a:sym typeface="Helvetica Neue Light"/>
            </a:endParaRPr>
          </a:p>
        </p:txBody>
      </p:sp>
      <p:sp>
        <p:nvSpPr>
          <p:cNvPr id="121" name="Shape 121"/>
          <p:cNvSpPr/>
          <p:nvPr/>
        </p:nvSpPr>
        <p:spPr>
          <a:xfrm>
            <a:off x="-666106" y="8445500"/>
            <a:ext cx="13852940" cy="1663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309" y="6483"/>
                </a:lnTo>
                <a:lnTo>
                  <a:pt x="21600" y="15752"/>
                </a:lnTo>
                <a:lnTo>
                  <a:pt x="21302" y="19945"/>
                </a:lnTo>
                <a:lnTo>
                  <a:pt x="249" y="21434"/>
                </a:lnTo>
                <a:lnTo>
                  <a:pt x="21" y="21600"/>
                </a:lnTo>
                <a:lnTo>
                  <a:pt x="0" y="0"/>
                </a:lnTo>
                <a:close/>
              </a:path>
            </a:pathLst>
          </a:custGeom>
          <a:solidFill>
            <a:srgbClr val="009EE0"/>
          </a:solidFill>
          <a:ln w="12700">
            <a:miter lim="400000"/>
          </a:ln>
        </p:spPr>
        <p:txBody>
          <a:bodyPr lIns="25400" tIns="25400" rIns="25400" bIns="25400" anchor="ctr"/>
          <a:lstStyle/>
          <a:p>
            <a:pPr>
              <a:defRPr sz="4200">
                <a:latin typeface="Gill Sans"/>
                <a:ea typeface="Gill Sans"/>
                <a:cs typeface="Gill Sans"/>
                <a:sym typeface="Gill Sans"/>
              </a:defRPr>
            </a:pPr>
            <a:endParaRPr dirty="0"/>
          </a:p>
        </p:txBody>
      </p:sp>
      <p:pic>
        <p:nvPicPr>
          <p:cNvPr id="6" name="Grafik 5">
            <a:extLst>
              <a:ext uri="{FF2B5EF4-FFF2-40B4-BE49-F238E27FC236}">
                <a16:creationId xmlns:a16="http://schemas.microsoft.com/office/drawing/2014/main" xmlns="" id="{9FB964B7-A91B-445A-881E-8C2F305C60D3}"/>
              </a:ext>
            </a:extLst>
          </p:cNvPr>
          <p:cNvPicPr/>
          <p:nvPr/>
        </p:nvPicPr>
        <p:blipFill>
          <a:blip r:embed="rId2"/>
          <a:stretch>
            <a:fillRect/>
          </a:stretch>
        </p:blipFill>
        <p:spPr>
          <a:xfrm>
            <a:off x="424815" y="8576627"/>
            <a:ext cx="2096770" cy="1020445"/>
          </a:xfrm>
          <a:prstGeom prst="rect">
            <a:avLst/>
          </a:prstGeom>
        </p:spPr>
      </p:pic>
      <p:sp>
        <p:nvSpPr>
          <p:cNvPr id="2" name="Textfeld 1">
            <a:extLst>
              <a:ext uri="{FF2B5EF4-FFF2-40B4-BE49-F238E27FC236}">
                <a16:creationId xmlns:a16="http://schemas.microsoft.com/office/drawing/2014/main" xmlns="" id="{01A7F307-CA45-449F-AFED-19B44EE48ED3}"/>
              </a:ext>
            </a:extLst>
          </p:cNvPr>
          <p:cNvSpPr txBox="1"/>
          <p:nvPr/>
        </p:nvSpPr>
        <p:spPr>
          <a:xfrm>
            <a:off x="2707234" y="8954204"/>
            <a:ext cx="793326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1800" b="1" i="0" u="none" strike="noStrike" cap="none" spc="0" normalizeH="0" baseline="0" dirty="0">
                <a:ln>
                  <a:noFill/>
                </a:ln>
                <a:solidFill>
                  <a:schemeClr val="bg1"/>
                </a:solidFill>
                <a:effectLst/>
                <a:uFillTx/>
                <a:latin typeface="+mn-lt"/>
                <a:ea typeface="+mn-ea"/>
                <a:cs typeface="+mn-cs"/>
                <a:sym typeface="Helvetica Light"/>
              </a:rPr>
              <a:t>German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Association</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for</a:t>
            </a:r>
            <a:r>
              <a:rPr kumimoji="0" lang="de-DE" sz="1800" b="1" i="0" u="none" strike="noStrike" cap="none" spc="0" normalizeH="0" baseline="0" dirty="0">
                <a:ln>
                  <a:noFill/>
                </a:ln>
                <a:solidFill>
                  <a:schemeClr val="bg1"/>
                </a:solidFill>
                <a:effectLst/>
                <a:uFillTx/>
                <a:latin typeface="+mn-lt"/>
                <a:ea typeface="+mn-ea"/>
                <a:cs typeface="+mn-cs"/>
                <a:sym typeface="Helvetica Light"/>
              </a:rPr>
              <a:t> the Promotion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of</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Mathematical</a:t>
            </a:r>
            <a:r>
              <a:rPr kumimoji="0" lang="de-DE" sz="1800" b="1" i="0" u="none" strike="noStrike" cap="none" spc="0" normalizeH="0" baseline="0" dirty="0">
                <a:ln>
                  <a:noFill/>
                </a:ln>
                <a:solidFill>
                  <a:schemeClr val="bg1"/>
                </a:solidFill>
                <a:effectLst/>
                <a:uFillTx/>
                <a:latin typeface="+mn-lt"/>
                <a:ea typeface="+mn-ea"/>
                <a:cs typeface="+mn-cs"/>
                <a:sym typeface="Helvetica Light"/>
              </a:rPr>
              <a:t> and Scientific Teaching</a:t>
            </a:r>
            <a:r>
              <a:rPr kumimoji="0" lang="de-DE" sz="1800" b="0" i="0" u="none" strike="noStrike" cap="none" spc="0" normalizeH="0" baseline="0" dirty="0">
                <a:ln>
                  <a:noFill/>
                </a:ln>
                <a:solidFill>
                  <a:srgbClr val="000000"/>
                </a:solidFill>
                <a:effectLst/>
                <a:uFillTx/>
                <a:latin typeface="+mn-lt"/>
                <a:ea typeface="+mn-ea"/>
                <a:cs typeface="+mn-cs"/>
                <a:sym typeface="Helvetica Light"/>
              </a:rPr>
              <a:t> </a:t>
            </a:r>
          </a:p>
        </p:txBody>
      </p:sp>
      <p:sp>
        <p:nvSpPr>
          <p:cNvPr id="3" name="Textfeld 2">
            <a:extLst>
              <a:ext uri="{FF2B5EF4-FFF2-40B4-BE49-F238E27FC236}">
                <a16:creationId xmlns:a16="http://schemas.microsoft.com/office/drawing/2014/main" xmlns="" id="{AF3673F0-F481-42DB-B245-539001AC58BB}"/>
              </a:ext>
            </a:extLst>
          </p:cNvPr>
          <p:cNvSpPr txBox="1"/>
          <p:nvPr/>
        </p:nvSpPr>
        <p:spPr>
          <a:xfrm>
            <a:off x="195646" y="57110"/>
            <a:ext cx="1256273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Common Framework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of</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Reference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for</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the Natural Sciences (Minimum Standards</a:t>
            </a:r>
            <a:r>
              <a:rPr kumimoji="0" lang="de-DE" sz="2000" b="0" i="0" u="none" strike="noStrike" cap="none" spc="0" normalizeH="0" baseline="0" dirty="0">
                <a:ln>
                  <a:noFill/>
                </a:ln>
                <a:solidFill>
                  <a:srgbClr val="000000"/>
                </a:solidFill>
                <a:effectLst/>
                <a:highlight>
                  <a:srgbClr val="000080"/>
                </a:highlight>
                <a:uFillTx/>
                <a:latin typeface="+mn-lt"/>
                <a:ea typeface="+mn-ea"/>
                <a:cs typeface="+mn-cs"/>
                <a:sym typeface="Helvetica Light"/>
              </a:rPr>
              <a:t>)</a:t>
            </a:r>
          </a:p>
        </p:txBody>
      </p:sp>
      <p:sp>
        <p:nvSpPr>
          <p:cNvPr id="4" name="Textfeld 3">
            <a:extLst>
              <a:ext uri="{FF2B5EF4-FFF2-40B4-BE49-F238E27FC236}">
                <a16:creationId xmlns:a16="http://schemas.microsoft.com/office/drawing/2014/main" xmlns="" id="{6F87AB33-9AB2-4AD6-A7F0-67AA24220141}"/>
              </a:ext>
            </a:extLst>
          </p:cNvPr>
          <p:cNvSpPr txBox="1"/>
          <p:nvPr/>
        </p:nvSpPr>
        <p:spPr>
          <a:xfrm>
            <a:off x="424815" y="680880"/>
            <a:ext cx="12333565" cy="70583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584200" rtl="0" fontAlgn="auto" latinLnBrk="0" hangingPunct="0">
              <a:lnSpc>
                <a:spcPct val="100000"/>
              </a:lnSpc>
              <a:spcBef>
                <a:spcPts val="0"/>
              </a:spcBef>
              <a:spcAft>
                <a:spcPts val="0"/>
              </a:spcAft>
              <a:buClrTx/>
              <a:buSzTx/>
              <a:tabLst/>
            </a:pPr>
            <a:r>
              <a:rPr lang="de-DE" dirty="0" err="1">
                <a:latin typeface="Book Antiqua" panose="02040602050305030304" pitchFamily="18" charset="0"/>
              </a:rPr>
              <a:t>Livelong</a:t>
            </a:r>
            <a:r>
              <a:rPr kumimoji="0" lang="de-DE" sz="3600" b="0" i="0" u="none" strike="noStrike" cap="none" spc="0" normalizeH="0" baseline="0" dirty="0">
                <a:ln>
                  <a:noFill/>
                </a:ln>
                <a:solidFill>
                  <a:srgbClr val="000000"/>
                </a:solidFill>
                <a:effectLst/>
                <a:uFillTx/>
                <a:latin typeface="Book Antiqua" panose="02040602050305030304" pitchFamily="18" charset="0"/>
                <a:sym typeface="Helvetica Light"/>
              </a:rPr>
              <a:t> Learning</a:t>
            </a: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Process-related</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competences</a:t>
            </a:r>
            <a:endPar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endParaRP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de-DE" sz="2400" dirty="0">
                <a:latin typeface="Book Antiqua" panose="02040602050305030304" pitchFamily="18" charset="0"/>
              </a:rPr>
              <a:t>Content-</a:t>
            </a:r>
            <a:r>
              <a:rPr lang="de-DE" sz="2400" dirty="0" err="1">
                <a:latin typeface="Book Antiqua" panose="02040602050305030304" pitchFamily="18" charset="0"/>
              </a:rPr>
              <a:t>related</a:t>
            </a:r>
            <a:r>
              <a:rPr lang="de-DE" sz="2400" dirty="0">
                <a:latin typeface="Book Antiqua" panose="02040602050305030304" pitchFamily="18" charset="0"/>
              </a:rPr>
              <a:t> </a:t>
            </a:r>
            <a:r>
              <a:rPr lang="de-DE" sz="2400" dirty="0" err="1">
                <a:latin typeface="Book Antiqua" panose="02040602050305030304" pitchFamily="18" charset="0"/>
              </a:rPr>
              <a:t>competences</a:t>
            </a:r>
            <a:r>
              <a:rPr lang="de-DE" sz="2400" dirty="0">
                <a:latin typeface="Book Antiqua" panose="02040602050305030304" pitchFamily="18" charset="0"/>
              </a:rPr>
              <a:t>: </a:t>
            </a:r>
            <a:r>
              <a:rPr lang="de-DE" sz="2400" dirty="0" err="1">
                <a:latin typeface="Book Antiqua" panose="02040602050305030304" pitchFamily="18" charset="0"/>
              </a:rPr>
              <a:t>interdisciplinary</a:t>
            </a:r>
            <a:endParaRPr lang="de-DE" sz="2400" dirty="0">
              <a:latin typeface="Book Antiqua" panose="02040602050305030304" pitchFamily="18" charset="0"/>
            </a:endParaRPr>
          </a:p>
          <a:p>
            <a:pPr marL="571500" lvl="3" indent="-571500" algn="l">
              <a:buFont typeface="Symbol" panose="05050102010706020507" pitchFamily="18" charset="2"/>
              <a:buChar char="-"/>
            </a:pPr>
            <a:r>
              <a:rPr kumimoji="0" lang="de-DE" b="1" i="0" u="none" strike="noStrike" cap="none" spc="0" normalizeH="0" baseline="0" dirty="0">
                <a:ln>
                  <a:noFill/>
                </a:ln>
                <a:solidFill>
                  <a:srgbClr val="002060"/>
                </a:solidFill>
                <a:effectLst/>
                <a:uFillTx/>
                <a:latin typeface="Book Antiqua" panose="02040602050305030304" pitchFamily="18" charset="0"/>
                <a:sym typeface="Helvetica Light"/>
              </a:rPr>
              <a:t>Nature </a:t>
            </a:r>
            <a:r>
              <a:rPr kumimoji="0" lang="de-DE" b="1" i="0" u="none" strike="noStrike" cap="none" spc="0" normalizeH="0" baseline="0" dirty="0" err="1">
                <a:ln>
                  <a:noFill/>
                </a:ln>
                <a:solidFill>
                  <a:srgbClr val="002060"/>
                </a:solidFill>
                <a:effectLst/>
                <a:uFillTx/>
                <a:latin typeface="Book Antiqua" panose="02040602050305030304" pitchFamily="18" charset="0"/>
                <a:sym typeface="Helvetica Light"/>
              </a:rPr>
              <a:t>of</a:t>
            </a:r>
            <a:r>
              <a:rPr kumimoji="0" lang="de-DE" b="1" i="0" u="none" strike="noStrike" cap="none" spc="0" normalizeH="0" baseline="0" dirty="0">
                <a:ln>
                  <a:noFill/>
                </a:ln>
                <a:solidFill>
                  <a:srgbClr val="002060"/>
                </a:solidFill>
                <a:effectLst/>
                <a:uFillTx/>
                <a:latin typeface="Book Antiqua" panose="02040602050305030304" pitchFamily="18" charset="0"/>
                <a:sym typeface="Helvetica Light"/>
              </a:rPr>
              <a:t> </a:t>
            </a:r>
            <a:r>
              <a:rPr kumimoji="0" lang="de-DE" b="1" i="0" u="none" strike="noStrike" cap="none" spc="0" normalizeH="0" baseline="0" dirty="0" err="1">
                <a:ln>
                  <a:noFill/>
                </a:ln>
                <a:solidFill>
                  <a:srgbClr val="002060"/>
                </a:solidFill>
                <a:effectLst/>
                <a:uFillTx/>
                <a:latin typeface="Book Antiqua" panose="02040602050305030304" pitchFamily="18" charset="0"/>
                <a:sym typeface="Helvetica Light"/>
              </a:rPr>
              <a:t>science</a:t>
            </a:r>
            <a:r>
              <a:rPr kumimoji="0" lang="de-DE" b="1" i="0" u="none" strike="noStrike" cap="none" spc="0" normalizeH="0" baseline="0" dirty="0">
                <a:ln>
                  <a:noFill/>
                </a:ln>
                <a:solidFill>
                  <a:srgbClr val="002060"/>
                </a:solidFill>
                <a:effectLst/>
                <a:uFillTx/>
                <a:latin typeface="Book Antiqua" panose="02040602050305030304" pitchFamily="18" charset="0"/>
                <a:sym typeface="Helvetica Light"/>
              </a:rPr>
              <a:t>: </a:t>
            </a:r>
            <a:r>
              <a:rPr kumimoji="0" lang="de-DE" b="1" i="0" u="none" strike="noStrike" cap="none" spc="0" normalizeH="0" baseline="0" dirty="0" err="1">
                <a:ln>
                  <a:noFill/>
                </a:ln>
                <a:solidFill>
                  <a:srgbClr val="002060"/>
                </a:solidFill>
                <a:effectLst/>
                <a:uFillTx/>
                <a:latin typeface="Book Antiqua" panose="02040602050305030304" pitchFamily="18" charset="0"/>
                <a:sym typeface="Helvetica Light"/>
              </a:rPr>
              <a:t>cultural</a:t>
            </a:r>
            <a:r>
              <a:rPr kumimoji="0" lang="de-DE" b="1" i="0" u="none" strike="noStrike" cap="none" spc="0" normalizeH="0" baseline="0" dirty="0">
                <a:ln>
                  <a:noFill/>
                </a:ln>
                <a:solidFill>
                  <a:srgbClr val="002060"/>
                </a:solidFill>
                <a:effectLst/>
                <a:uFillTx/>
                <a:latin typeface="Book Antiqua" panose="02040602050305030304" pitchFamily="18" charset="0"/>
                <a:sym typeface="Helvetica Light"/>
              </a:rPr>
              <a:t> </a:t>
            </a:r>
            <a:r>
              <a:rPr kumimoji="0" lang="de-DE" b="1" i="0" u="none" strike="noStrike" cap="none" spc="0" normalizeH="0" baseline="0" dirty="0" err="1">
                <a:ln>
                  <a:noFill/>
                </a:ln>
                <a:solidFill>
                  <a:srgbClr val="002060"/>
                </a:solidFill>
                <a:effectLst/>
                <a:uFillTx/>
                <a:latin typeface="Book Antiqua" panose="02040602050305030304" pitchFamily="18" charset="0"/>
                <a:sym typeface="Helvetica Light"/>
              </a:rPr>
              <a:t>meaning</a:t>
            </a:r>
            <a:endParaRPr kumimoji="0" lang="de-DE" b="1" i="0" u="none" strike="noStrike" cap="none" spc="0" normalizeH="0" baseline="0" dirty="0">
              <a:ln>
                <a:noFill/>
              </a:ln>
              <a:solidFill>
                <a:srgbClr val="002060"/>
              </a:solidFill>
              <a:effectLst/>
              <a:uFillTx/>
              <a:latin typeface="Book Antiqua" panose="02040602050305030304" pitchFamily="18" charset="0"/>
              <a:sym typeface="Helvetica Light"/>
            </a:endParaRPr>
          </a:p>
          <a:p>
            <a:pPr marL="571500" lvl="1" indent="-571500" algn="l">
              <a:buFont typeface="Symbol" panose="05050102010706020507" pitchFamily="18" charset="2"/>
              <a:buChar char="-"/>
            </a:pPr>
            <a:r>
              <a:rPr lang="de-DE" sz="2400" dirty="0">
                <a:latin typeface="Book Antiqua" panose="02040602050305030304" pitchFamily="18" charset="0"/>
              </a:rPr>
              <a:t>Nature, </a:t>
            </a:r>
            <a:r>
              <a:rPr lang="de-DE" sz="2400" dirty="0" err="1">
                <a:latin typeface="Book Antiqua" panose="02040602050305030304" pitchFamily="18" charset="0"/>
              </a:rPr>
              <a:t>humanity</a:t>
            </a:r>
            <a:r>
              <a:rPr lang="de-DE" sz="2400" dirty="0">
                <a:latin typeface="Book Antiqua" panose="02040602050305030304" pitchFamily="18" charset="0"/>
              </a:rPr>
              <a:t>, </a:t>
            </a:r>
            <a:r>
              <a:rPr lang="de-DE" sz="2400" dirty="0" err="1">
                <a:latin typeface="Book Antiqua" panose="02040602050305030304" pitchFamily="18" charset="0"/>
              </a:rPr>
              <a:t>technology</a:t>
            </a:r>
            <a:r>
              <a:rPr lang="de-DE" sz="2400" dirty="0">
                <a:latin typeface="Book Antiqua" panose="02040602050305030304" pitchFamily="18" charset="0"/>
              </a:rPr>
              <a:t>: </a:t>
            </a:r>
            <a:r>
              <a:rPr lang="de-DE" sz="2400" dirty="0" err="1">
                <a:latin typeface="Book Antiqua" panose="02040602050305030304" pitchFamily="18" charset="0"/>
              </a:rPr>
              <a:t>climate</a:t>
            </a:r>
            <a:r>
              <a:rPr lang="de-DE" sz="2400" dirty="0">
                <a:latin typeface="Book Antiqua" panose="02040602050305030304" pitchFamily="18" charset="0"/>
              </a:rPr>
              <a:t> </a:t>
            </a:r>
            <a:r>
              <a:rPr lang="de-DE" sz="2400" dirty="0" err="1">
                <a:latin typeface="Book Antiqua" panose="02040602050305030304" pitchFamily="18" charset="0"/>
              </a:rPr>
              <a:t>problems</a:t>
            </a:r>
            <a:endParaRPr lang="de-DE" sz="2400" dirty="0">
              <a:latin typeface="Book Antiqua" panose="02040602050305030304" pitchFamily="18" charset="0"/>
            </a:endParaRPr>
          </a:p>
          <a:p>
            <a:pPr marL="571500" marR="0" indent="-571500" algn="l" defTabSz="584200" rtl="0" fontAlgn="auto" latinLnBrk="0" hangingPunct="0">
              <a:lnSpc>
                <a:spcPct val="100000"/>
              </a:lnSpc>
              <a:spcBef>
                <a:spcPts val="0"/>
              </a:spcBef>
              <a:spcAft>
                <a:spcPts val="0"/>
              </a:spcAft>
              <a:buClrTx/>
              <a:buSzTx/>
              <a:buFont typeface="Symbol" panose="05050102010706020507" pitchFamily="18" charset="2"/>
              <a:buChar char="-"/>
              <a:tabLst/>
            </a:pPr>
            <a:r>
              <a:rPr lang="de-DE" sz="2400" dirty="0" err="1">
                <a:latin typeface="Book Antiqua" panose="02040602050305030304" pitchFamily="18" charset="0"/>
              </a:rPr>
              <a:t>Senses</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perception</a:t>
            </a:r>
            <a:r>
              <a:rPr lang="de-DE" sz="2400" dirty="0">
                <a:latin typeface="Book Antiqua" panose="02040602050305030304" pitchFamily="18" charset="0"/>
              </a:rPr>
              <a:t> a</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nd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measurement</a:t>
            </a:r>
            <a:endPar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endParaRP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de-DE" sz="2400" u="sng" dirty="0" err="1">
                <a:latin typeface="Book Antiqua" panose="02040602050305030304" pitchFamily="18" charset="0"/>
              </a:rPr>
              <a:t>Biology</a:t>
            </a:r>
            <a:endParaRPr lang="de-DE" sz="2400" u="sng" dirty="0">
              <a:latin typeface="Book Antiqua" panose="02040602050305030304" pitchFamily="18" charset="0"/>
            </a:endParaRPr>
          </a:p>
          <a:p>
            <a:pPr marL="342900" marR="0" indent="-342900" algn="l" defTabSz="584200" rtl="0" fontAlgn="auto" latinLnBrk="0" hangingPunct="0">
              <a:lnSpc>
                <a:spcPct val="100000"/>
              </a:lnSpc>
              <a:spcBef>
                <a:spcPts val="0"/>
              </a:spcBef>
              <a:spcAft>
                <a:spcPts val="0"/>
              </a:spcAft>
              <a:buClrTx/>
              <a:buSzTx/>
              <a:buFont typeface="Symbol" panose="05050102010706020507" pitchFamily="18" charset="2"/>
              <a:buChar char="-"/>
              <a:tabLst/>
            </a:pPr>
            <a:r>
              <a:rPr kumimoji="0" lang="de-DE" sz="2400" b="0" i="0" strike="noStrike" cap="none" spc="0" normalizeH="0" baseline="0" dirty="0">
                <a:ln>
                  <a:noFill/>
                </a:ln>
                <a:solidFill>
                  <a:srgbClr val="000000"/>
                </a:solidFill>
                <a:effectLst/>
                <a:uFillTx/>
                <a:latin typeface="Book Antiqua" panose="02040602050305030304" pitchFamily="18" charset="0"/>
                <a:sym typeface="Helvetica Light"/>
              </a:rPr>
              <a:t>E</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volution: </a:t>
            </a:r>
            <a:r>
              <a:rPr lang="de-DE" sz="2400" dirty="0" err="1">
                <a:latin typeface="Book Antiqua" panose="02040602050305030304" pitchFamily="18" charset="0"/>
              </a:rPr>
              <a:t>to</a:t>
            </a:r>
            <a:r>
              <a:rPr lang="de-DE" sz="2400" dirty="0">
                <a:latin typeface="Book Antiqua" panose="02040602050305030304" pitchFamily="18" charset="0"/>
              </a:rPr>
              <a:t> </a:t>
            </a:r>
            <a:r>
              <a:rPr lang="de-DE" sz="2400" dirty="0" err="1">
                <a:latin typeface="Book Antiqua" panose="02040602050305030304" pitchFamily="18" charset="0"/>
              </a:rPr>
              <a:t>explain</a:t>
            </a:r>
            <a:r>
              <a:rPr lang="de-DE" sz="2400" dirty="0">
                <a:latin typeface="Book Antiqua" panose="02040602050305030304" pitchFamily="18" charset="0"/>
              </a:rPr>
              <a:t> </a:t>
            </a:r>
            <a:r>
              <a:rPr lang="de-DE" sz="2400" dirty="0" err="1">
                <a:latin typeface="Book Antiqua" panose="02040602050305030304" pitchFamily="18" charset="0"/>
              </a:rPr>
              <a:t>history</a:t>
            </a:r>
            <a:r>
              <a:rPr lang="de-DE" sz="2400" dirty="0">
                <a:latin typeface="Book Antiqua" panose="02040602050305030304" pitchFamily="18" charset="0"/>
              </a:rPr>
              <a:t> </a:t>
            </a:r>
            <a:r>
              <a:rPr lang="de-DE" sz="2400" dirty="0" err="1">
                <a:latin typeface="Book Antiqua" panose="02040602050305030304" pitchFamily="18" charset="0"/>
              </a:rPr>
              <a:t>of</a:t>
            </a:r>
            <a:r>
              <a:rPr lang="de-DE" sz="2400" dirty="0">
                <a:latin typeface="Book Antiqua" panose="02040602050305030304" pitchFamily="18" charset="0"/>
              </a:rPr>
              <a:t> </a:t>
            </a:r>
            <a:r>
              <a:rPr lang="de-DE" sz="2400" dirty="0" err="1">
                <a:latin typeface="Book Antiqua" panose="02040602050305030304" pitchFamily="18" charset="0"/>
              </a:rPr>
              <a:t>nature</a:t>
            </a:r>
            <a:r>
              <a:rPr lang="de-DE" sz="2400" dirty="0">
                <a:latin typeface="Book Antiqua" panose="02040602050305030304" pitchFamily="18" charset="0"/>
              </a:rPr>
              <a:t> on </a:t>
            </a:r>
            <a:r>
              <a:rPr lang="de-DE" sz="2400" dirty="0" err="1">
                <a:latin typeface="Book Antiqua" panose="02040602050305030304" pitchFamily="18" charset="0"/>
              </a:rPr>
              <a:t>the</a:t>
            </a:r>
            <a:r>
              <a:rPr lang="de-DE" sz="2400" dirty="0">
                <a:latin typeface="Book Antiqua" panose="02040602050305030304" pitchFamily="18" charset="0"/>
              </a:rPr>
              <a:t> </a:t>
            </a:r>
            <a:r>
              <a:rPr lang="de-DE" sz="2400" dirty="0" err="1">
                <a:latin typeface="Book Antiqua" panose="02040602050305030304" pitchFamily="18" charset="0"/>
              </a:rPr>
              <a:t>basis</a:t>
            </a:r>
            <a:r>
              <a:rPr lang="de-DE" sz="2400" dirty="0">
                <a:latin typeface="Book Antiqua" panose="02040602050305030304" pitchFamily="18" charset="0"/>
              </a:rPr>
              <a:t> </a:t>
            </a:r>
            <a:r>
              <a:rPr lang="de-DE" sz="2400" dirty="0" err="1">
                <a:latin typeface="Book Antiqua" panose="02040602050305030304" pitchFamily="18" charset="0"/>
              </a:rPr>
              <a:t>of</a:t>
            </a:r>
            <a:r>
              <a:rPr lang="de-DE" sz="2400" dirty="0">
                <a:latin typeface="Book Antiqua" panose="02040602050305030304" pitchFamily="18" charset="0"/>
              </a:rPr>
              <a:t> </a:t>
            </a:r>
            <a:r>
              <a:rPr lang="de-DE" sz="2400" dirty="0" err="1">
                <a:latin typeface="Book Antiqua" panose="02040602050305030304" pitchFamily="18" charset="0"/>
              </a:rPr>
              <a:t>natural</a:t>
            </a:r>
            <a:r>
              <a:rPr lang="de-DE" sz="2400" dirty="0">
                <a:latin typeface="Book Antiqua" panose="02040602050305030304" pitchFamily="18" charset="0"/>
              </a:rPr>
              <a:t> </a:t>
            </a:r>
            <a:r>
              <a:rPr lang="de-DE" sz="2400" dirty="0" err="1">
                <a:latin typeface="Book Antiqua" panose="02040602050305030304" pitchFamily="18" charset="0"/>
              </a:rPr>
              <a:t>sciences</a:t>
            </a:r>
            <a:endParaRPr lang="de-DE" sz="2400" dirty="0">
              <a:latin typeface="Book Antiqua" panose="02040602050305030304" pitchFamily="18" charset="0"/>
            </a:endParaRPr>
          </a:p>
          <a:p>
            <a:pPr marL="342900" marR="0" indent="-342900" algn="l" defTabSz="584200" rtl="0" fontAlgn="auto" latinLnBrk="0" hangingPunct="0">
              <a:lnSpc>
                <a:spcPct val="100000"/>
              </a:lnSpc>
              <a:spcBef>
                <a:spcPts val="0"/>
              </a:spcBef>
              <a:spcAft>
                <a:spcPts val="0"/>
              </a:spcAft>
              <a:buClrTx/>
              <a:buSzTx/>
              <a:buFont typeface="Symbol" panose="05050102010706020507" pitchFamily="18" charset="2"/>
              <a:buChar char="-"/>
              <a:tabLst/>
            </a:pPr>
            <a:r>
              <a:rPr lang="de-DE" sz="2400" dirty="0" err="1">
                <a:latin typeface="Book Antiqua" panose="02040602050305030304" pitchFamily="18" charset="0"/>
              </a:rPr>
              <a:t>Organisam</a:t>
            </a:r>
            <a:r>
              <a:rPr lang="de-DE" sz="2400" dirty="0">
                <a:latin typeface="Book Antiqua" panose="02040602050305030304" pitchFamily="18" charset="0"/>
              </a:rPr>
              <a:t>: </a:t>
            </a:r>
            <a:r>
              <a:rPr lang="de-DE" sz="2400" dirty="0" err="1">
                <a:latin typeface="Book Antiqua" panose="02040602050305030304" pitchFamily="18" charset="0"/>
              </a:rPr>
              <a:t>What</a:t>
            </a:r>
            <a:r>
              <a:rPr lang="de-DE" sz="2400" dirty="0">
                <a:latin typeface="Book Antiqua" panose="02040602050305030304" pitchFamily="18" charset="0"/>
              </a:rPr>
              <a:t> </a:t>
            </a:r>
            <a:r>
              <a:rPr lang="de-DE" sz="2400" dirty="0" err="1">
                <a:latin typeface="Book Antiqua" panose="02040602050305030304" pitchFamily="18" charset="0"/>
              </a:rPr>
              <a:t>health</a:t>
            </a:r>
            <a:r>
              <a:rPr lang="de-DE" sz="2400" dirty="0">
                <a:latin typeface="Book Antiqua" panose="02040602050305030304" pitchFamily="18" charset="0"/>
              </a:rPr>
              <a:t> and </a:t>
            </a:r>
            <a:r>
              <a:rPr lang="de-DE" sz="2400" dirty="0" err="1">
                <a:latin typeface="Book Antiqua" panose="02040602050305030304" pitchFamily="18" charset="0"/>
              </a:rPr>
              <a:t>disease</a:t>
            </a:r>
            <a:r>
              <a:rPr lang="de-DE" sz="2400" dirty="0">
                <a:latin typeface="Book Antiqua" panose="02040602050305030304" pitchFamily="18" charset="0"/>
              </a:rPr>
              <a:t> </a:t>
            </a:r>
            <a:r>
              <a:rPr lang="de-DE" sz="2400" dirty="0" err="1">
                <a:latin typeface="Book Antiqua" panose="02040602050305030304" pitchFamily="18" charset="0"/>
              </a:rPr>
              <a:t>mean</a:t>
            </a:r>
            <a:r>
              <a:rPr lang="de-DE" sz="2400" dirty="0">
                <a:latin typeface="Book Antiqua" panose="02040602050305030304" pitchFamily="18" charset="0"/>
              </a:rPr>
              <a:t> </a:t>
            </a:r>
          </a:p>
          <a:p>
            <a:pPr marL="342900" marR="0" indent="-342900" algn="l" defTabSz="584200" rtl="0" fontAlgn="auto" latinLnBrk="0" hangingPunct="0">
              <a:lnSpc>
                <a:spcPct val="100000"/>
              </a:lnSpc>
              <a:spcBef>
                <a:spcPts val="0"/>
              </a:spcBef>
              <a:spcAft>
                <a:spcPts val="0"/>
              </a:spcAft>
              <a:buClrTx/>
              <a:buSzTx/>
              <a:buFont typeface="Symbol" panose="05050102010706020507" pitchFamily="18" charset="2"/>
              <a:buChar char="-"/>
              <a:tabLst/>
            </a:pP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Relationship</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of</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human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beings</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and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nature</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to</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form and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preserve</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the</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environment</a:t>
            </a:r>
            <a:endParaRPr lang="de-DE" sz="2400" dirty="0">
              <a:latin typeface="Book Antiqua" panose="02040602050305030304" pitchFamily="18" charset="0"/>
            </a:endParaRP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de-DE" sz="2400" b="0" i="0" u="sng" strike="noStrike" cap="none" spc="0" normalizeH="0" baseline="0" dirty="0">
                <a:ln>
                  <a:noFill/>
                </a:ln>
                <a:solidFill>
                  <a:srgbClr val="000000"/>
                </a:solidFill>
                <a:effectLst/>
                <a:uFillTx/>
                <a:latin typeface="Book Antiqua" panose="02040602050305030304" pitchFamily="18" charset="0"/>
                <a:sym typeface="Helvetica Light"/>
              </a:rPr>
              <a:t>Chemistry</a:t>
            </a:r>
          </a:p>
          <a:p>
            <a:pPr marL="571500" marR="0" indent="-571500" algn="l" defTabSz="584200" rtl="0" fontAlgn="auto" latinLnBrk="0" hangingPunct="0">
              <a:lnSpc>
                <a:spcPct val="100000"/>
              </a:lnSpc>
              <a:spcBef>
                <a:spcPts val="0"/>
              </a:spcBef>
              <a:spcAft>
                <a:spcPts val="0"/>
              </a:spcAft>
              <a:buClrTx/>
              <a:buSzTx/>
              <a:buFont typeface="Symbol" panose="05050102010706020507" pitchFamily="18" charset="2"/>
              <a:buChar char="-"/>
              <a:tabLst/>
            </a:pPr>
            <a:r>
              <a:rPr lang="de-DE" sz="2400" dirty="0">
                <a:latin typeface="Book Antiqua" panose="02040602050305030304" pitchFamily="18" charset="0"/>
              </a:rPr>
              <a:t>Matter: </a:t>
            </a:r>
            <a:r>
              <a:rPr lang="de-DE" sz="2400" dirty="0" err="1">
                <a:latin typeface="Book Antiqua" panose="02040602050305030304" pitchFamily="18" charset="0"/>
              </a:rPr>
              <a:t>How</a:t>
            </a:r>
            <a:r>
              <a:rPr lang="de-DE" sz="2400" dirty="0">
                <a:latin typeface="Book Antiqua" panose="02040602050305030304" pitchFamily="18" charset="0"/>
              </a:rPr>
              <a:t> </a:t>
            </a:r>
            <a:r>
              <a:rPr lang="de-DE" sz="2400" dirty="0" err="1">
                <a:latin typeface="Book Antiqua" panose="02040602050305030304" pitchFamily="18" charset="0"/>
              </a:rPr>
              <a:t>properties</a:t>
            </a:r>
            <a:r>
              <a:rPr lang="de-DE" sz="2400" dirty="0">
                <a:latin typeface="Book Antiqua" panose="02040602050305030304" pitchFamily="18" charset="0"/>
              </a:rPr>
              <a:t>, </a:t>
            </a:r>
            <a:r>
              <a:rPr lang="de-DE" sz="2400" dirty="0" err="1">
                <a:latin typeface="Book Antiqua" panose="02040602050305030304" pitchFamily="18" charset="0"/>
              </a:rPr>
              <a:t>structure</a:t>
            </a:r>
            <a:r>
              <a:rPr lang="de-DE" sz="2400" dirty="0">
                <a:latin typeface="Book Antiqua" panose="02040602050305030304" pitchFamily="18" charset="0"/>
              </a:rPr>
              <a:t> and </a:t>
            </a:r>
            <a:r>
              <a:rPr lang="de-DE" sz="2400" dirty="0" err="1">
                <a:latin typeface="Book Antiqua" panose="02040602050305030304" pitchFamily="18" charset="0"/>
              </a:rPr>
              <a:t>use</a:t>
            </a:r>
            <a:r>
              <a:rPr lang="de-DE" sz="2400" dirty="0">
                <a:latin typeface="Book Antiqua" panose="02040602050305030304" pitchFamily="18" charset="0"/>
              </a:rPr>
              <a:t> </a:t>
            </a:r>
            <a:r>
              <a:rPr lang="de-DE" sz="2400" dirty="0" err="1">
                <a:latin typeface="Book Antiqua" panose="02040602050305030304" pitchFamily="18" charset="0"/>
              </a:rPr>
              <a:t>of</a:t>
            </a:r>
            <a:r>
              <a:rPr lang="de-DE" sz="2400" dirty="0">
                <a:latin typeface="Book Antiqua" panose="02040602050305030304" pitchFamily="18" charset="0"/>
              </a:rPr>
              <a:t> </a:t>
            </a:r>
            <a:r>
              <a:rPr lang="de-DE" sz="2400" dirty="0" err="1">
                <a:latin typeface="Book Antiqua" panose="02040602050305030304" pitchFamily="18" charset="0"/>
              </a:rPr>
              <a:t>substances</a:t>
            </a:r>
            <a:r>
              <a:rPr lang="de-DE" sz="2400" dirty="0">
                <a:latin typeface="Book Antiqua" panose="02040602050305030304" pitchFamily="18" charset="0"/>
              </a:rPr>
              <a:t> </a:t>
            </a:r>
            <a:r>
              <a:rPr lang="de-DE" sz="2400" dirty="0" err="1">
                <a:latin typeface="Book Antiqua" panose="02040602050305030304" pitchFamily="18" charset="0"/>
              </a:rPr>
              <a:t>are</a:t>
            </a:r>
            <a:r>
              <a:rPr lang="de-DE" sz="2400" dirty="0">
                <a:latin typeface="Book Antiqua" panose="02040602050305030304" pitchFamily="18" charset="0"/>
              </a:rPr>
              <a:t> </a:t>
            </a:r>
            <a:r>
              <a:rPr lang="de-DE" sz="2400" dirty="0" err="1">
                <a:latin typeface="Book Antiqua" panose="02040602050305030304" pitchFamily="18" charset="0"/>
              </a:rPr>
              <a:t>connected</a:t>
            </a:r>
            <a:endParaRPr lang="de-DE" sz="2400" dirty="0">
              <a:latin typeface="Book Antiqua" panose="02040602050305030304" pitchFamily="18" charset="0"/>
            </a:endParaRPr>
          </a:p>
          <a:p>
            <a:pPr marL="571500" marR="0" indent="-571500" algn="l" defTabSz="584200" rtl="0" fontAlgn="auto" latinLnBrk="0" hangingPunct="0">
              <a:lnSpc>
                <a:spcPct val="100000"/>
              </a:lnSpc>
              <a:spcBef>
                <a:spcPts val="0"/>
              </a:spcBef>
              <a:spcAft>
                <a:spcPts val="0"/>
              </a:spcAft>
              <a:buClrTx/>
              <a:buSzTx/>
              <a:buFont typeface="Symbol" panose="05050102010706020507" pitchFamily="18" charset="2"/>
              <a:buChar char="-"/>
              <a:tabLst/>
            </a:pP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Chemical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reactions</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What</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the</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statement</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means</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new</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substance</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is</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created</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de-DE" sz="2400" u="sng" dirty="0">
                <a:latin typeface="Book Antiqua" panose="02040602050305030304" pitchFamily="18" charset="0"/>
              </a:rPr>
              <a:t>Physics</a:t>
            </a:r>
          </a:p>
          <a:p>
            <a:pPr marL="571500" marR="0" indent="-571500" algn="l" defTabSz="584200" rtl="0" fontAlgn="auto" latinLnBrk="0" hangingPunct="0">
              <a:lnSpc>
                <a:spcPct val="100000"/>
              </a:lnSpc>
              <a:spcBef>
                <a:spcPts val="0"/>
              </a:spcBef>
              <a:spcAft>
                <a:spcPts val="0"/>
              </a:spcAft>
              <a:buClrTx/>
              <a:buSzTx/>
              <a:buFont typeface="Symbol" panose="05050102010706020507" pitchFamily="18" charset="2"/>
              <a:buChar char="-"/>
              <a:tabLst/>
            </a:pP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Matter: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From</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the</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very</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big</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and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very</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small</a:t>
            </a:r>
            <a:endPar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endParaRPr>
          </a:p>
          <a:p>
            <a:pPr marL="571500" marR="0" indent="-571500" algn="l" defTabSz="584200" rtl="0" fontAlgn="auto" latinLnBrk="0" hangingPunct="0">
              <a:lnSpc>
                <a:spcPct val="100000"/>
              </a:lnSpc>
              <a:spcBef>
                <a:spcPts val="0"/>
              </a:spcBef>
              <a:spcAft>
                <a:spcPts val="0"/>
              </a:spcAft>
              <a:buClrTx/>
              <a:buSzTx/>
              <a:buFont typeface="Symbol" panose="05050102010706020507" pitchFamily="18" charset="2"/>
              <a:buChar char="-"/>
              <a:tabLst/>
            </a:pPr>
            <a:r>
              <a:rPr lang="de-DE" sz="2400" dirty="0">
                <a:latin typeface="Book Antiqua" panose="02040602050305030304" pitchFamily="18" charset="0"/>
              </a:rPr>
              <a:t>Theory: </a:t>
            </a:r>
            <a:r>
              <a:rPr lang="de-DE" sz="2400" dirty="0" err="1">
                <a:latin typeface="Book Antiqua" panose="02040602050305030304" pitchFamily="18" charset="0"/>
              </a:rPr>
              <a:t>Make</a:t>
            </a:r>
            <a:r>
              <a:rPr lang="de-DE" sz="2400" dirty="0">
                <a:latin typeface="Book Antiqua" panose="02040602050305030304" pitchFamily="18" charset="0"/>
              </a:rPr>
              <a:t> Nature </a:t>
            </a:r>
            <a:r>
              <a:rPr lang="de-DE" sz="2400" dirty="0" err="1">
                <a:latin typeface="Book Antiqua" panose="02040602050305030304" pitchFamily="18" charset="0"/>
              </a:rPr>
              <a:t>predictable</a:t>
            </a:r>
            <a:endParaRPr lang="de-DE" sz="2400" dirty="0">
              <a:latin typeface="Book Antiqua" panose="02040602050305030304" pitchFamily="18" charset="0"/>
            </a:endParaRPr>
          </a:p>
          <a:p>
            <a:pPr marL="571500" marR="0" indent="-571500" algn="l" defTabSz="584200" rtl="0" fontAlgn="auto" latinLnBrk="0" hangingPunct="0">
              <a:lnSpc>
                <a:spcPct val="100000"/>
              </a:lnSpc>
              <a:spcBef>
                <a:spcPts val="0"/>
              </a:spcBef>
              <a:spcAft>
                <a:spcPts val="0"/>
              </a:spcAft>
              <a:buClrTx/>
              <a:buSzTx/>
              <a:buFont typeface="Symbol" panose="05050102010706020507" pitchFamily="18" charset="2"/>
              <a:buChar char="-"/>
              <a:tabLst/>
            </a:pP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Energy: The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supply</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of</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electrical</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energy</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in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everyday</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life</a:t>
            </a:r>
            <a:endPar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endParaRP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endParaRPr>
          </a:p>
        </p:txBody>
      </p:sp>
      <p:sp>
        <p:nvSpPr>
          <p:cNvPr id="5" name="Rectangle 1">
            <a:extLst>
              <a:ext uri="{FF2B5EF4-FFF2-40B4-BE49-F238E27FC236}">
                <a16:creationId xmlns:a16="http://schemas.microsoft.com/office/drawing/2014/main" xmlns="" id="{948B7F34-7924-48AE-A493-48C698D0544A}"/>
              </a:ext>
            </a:extLst>
          </p:cNvPr>
          <p:cNvSpPr>
            <a:spLocks noChangeArrowheads="1"/>
          </p:cNvSpPr>
          <p:nvPr/>
        </p:nvSpPr>
        <p:spPr bwMode="auto">
          <a:xfrm>
            <a:off x="0" y="0"/>
            <a:ext cx="130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0">
                <a:ln>
                  <a:noFill/>
                </a:ln>
                <a:solidFill>
                  <a:schemeClr val="tx1"/>
                </a:solidFill>
                <a:effectLst/>
                <a:latin typeface="Arial Unicode MS"/>
              </a:rPr>
              <a:t>The supply of electrical energy in everyday life</a:t>
            </a:r>
            <a:r>
              <a:rPr kumimoji="0" lang="de-DE" altLang="de-DE" sz="1100" b="0" i="0" u="none" strike="noStrike" cap="none" normalizeH="0" baseline="0">
                <a:ln>
                  <a:noFill/>
                </a:ln>
                <a:solidFill>
                  <a:schemeClr val="tx1"/>
                </a:solidFill>
                <a:effectLst/>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85330703"/>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50800" y="8470900"/>
            <a:ext cx="12979400" cy="774700"/>
          </a:xfrm>
          <a:custGeom>
            <a:avLst/>
            <a:gdLst/>
            <a:ahLst/>
            <a:cxnLst>
              <a:cxn ang="0">
                <a:pos x="wd2" y="hd2"/>
              </a:cxn>
              <a:cxn ang="5400000">
                <a:pos x="wd2" y="hd2"/>
              </a:cxn>
              <a:cxn ang="10800000">
                <a:pos x="wd2" y="hd2"/>
              </a:cxn>
              <a:cxn ang="16200000">
                <a:pos x="wd2" y="hd2"/>
              </a:cxn>
            </a:cxnLst>
            <a:rect l="0" t="0" r="r" b="b"/>
            <a:pathLst>
              <a:path w="21600" h="21600" extrusionOk="0">
                <a:moveTo>
                  <a:pt x="0" y="2833"/>
                </a:moveTo>
                <a:lnTo>
                  <a:pt x="21600" y="0"/>
                </a:lnTo>
                <a:lnTo>
                  <a:pt x="21579" y="21600"/>
                </a:lnTo>
                <a:lnTo>
                  <a:pt x="0" y="11331"/>
                </a:lnTo>
                <a:lnTo>
                  <a:pt x="0" y="2833"/>
                </a:lnTo>
                <a:close/>
              </a:path>
            </a:pathLst>
          </a:custGeom>
          <a:solidFill>
            <a:srgbClr val="000000"/>
          </a:solidFill>
          <a:ln w="12700">
            <a:miter lim="400000"/>
          </a:ln>
        </p:spPr>
        <p:txBody>
          <a:bodyPr lIns="25400" tIns="25400" rIns="25400" bIns="25400" anchor="ctr"/>
          <a:lstStyle/>
          <a:p>
            <a:pPr>
              <a:defRPr sz="4200">
                <a:latin typeface="Gill Sans"/>
                <a:ea typeface="Gill Sans"/>
                <a:cs typeface="Gill Sans"/>
                <a:sym typeface="Gill Sans"/>
              </a:defRPr>
            </a:pPr>
            <a:endParaRPr/>
          </a:p>
        </p:txBody>
      </p:sp>
      <p:sp>
        <p:nvSpPr>
          <p:cNvPr id="120" name="Shape 120"/>
          <p:cNvSpPr/>
          <p:nvPr/>
        </p:nvSpPr>
        <p:spPr>
          <a:xfrm>
            <a:off x="8963895" y="8568461"/>
            <a:ext cx="3906938" cy="24987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spAutoFit/>
          </a:bodyPr>
          <a:lstStyle/>
          <a:p>
            <a:pPr algn="r" defTabSz="1168400">
              <a:defRPr sz="1300">
                <a:solidFill>
                  <a:srgbClr val="FFFFFF"/>
                </a:solidFill>
                <a:latin typeface="Helvetica Neue"/>
                <a:ea typeface="Helvetica Neue"/>
                <a:cs typeface="Helvetica Neue"/>
                <a:sym typeface="Helvetica Neue"/>
              </a:defRPr>
            </a:pPr>
            <a:r>
              <a:rPr lang="de-DE" dirty="0">
                <a:latin typeface="Helvetica Neue Medium"/>
                <a:sym typeface="Helvetica Neue Medium"/>
              </a:rPr>
              <a:t>juergen.langlet@t-online.de</a:t>
            </a:r>
            <a:endParaRPr dirty="0">
              <a:latin typeface="Helvetica Neue Light"/>
              <a:ea typeface="Helvetica Neue Light"/>
              <a:cs typeface="Helvetica Neue Light"/>
              <a:sym typeface="Helvetica Neue Light"/>
            </a:endParaRPr>
          </a:p>
        </p:txBody>
      </p:sp>
      <p:sp>
        <p:nvSpPr>
          <p:cNvPr id="121" name="Shape 121"/>
          <p:cNvSpPr/>
          <p:nvPr/>
        </p:nvSpPr>
        <p:spPr>
          <a:xfrm>
            <a:off x="-666106" y="8445500"/>
            <a:ext cx="13852940" cy="1663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309" y="6483"/>
                </a:lnTo>
                <a:lnTo>
                  <a:pt x="21600" y="15752"/>
                </a:lnTo>
                <a:lnTo>
                  <a:pt x="21302" y="19945"/>
                </a:lnTo>
                <a:lnTo>
                  <a:pt x="249" y="21434"/>
                </a:lnTo>
                <a:lnTo>
                  <a:pt x="21" y="21600"/>
                </a:lnTo>
                <a:lnTo>
                  <a:pt x="0" y="0"/>
                </a:lnTo>
                <a:close/>
              </a:path>
            </a:pathLst>
          </a:custGeom>
          <a:solidFill>
            <a:srgbClr val="009EE0"/>
          </a:solidFill>
          <a:ln w="12700">
            <a:miter lim="400000"/>
          </a:ln>
        </p:spPr>
        <p:txBody>
          <a:bodyPr lIns="25400" tIns="25400" rIns="25400" bIns="25400" anchor="ctr"/>
          <a:lstStyle/>
          <a:p>
            <a:pPr>
              <a:defRPr sz="4200">
                <a:latin typeface="Gill Sans"/>
                <a:ea typeface="Gill Sans"/>
                <a:cs typeface="Gill Sans"/>
                <a:sym typeface="Gill Sans"/>
              </a:defRPr>
            </a:pPr>
            <a:endParaRPr dirty="0"/>
          </a:p>
        </p:txBody>
      </p:sp>
      <p:pic>
        <p:nvPicPr>
          <p:cNvPr id="6" name="Grafik 5">
            <a:extLst>
              <a:ext uri="{FF2B5EF4-FFF2-40B4-BE49-F238E27FC236}">
                <a16:creationId xmlns:a16="http://schemas.microsoft.com/office/drawing/2014/main" xmlns="" id="{9FB964B7-A91B-445A-881E-8C2F305C60D3}"/>
              </a:ext>
            </a:extLst>
          </p:cNvPr>
          <p:cNvPicPr/>
          <p:nvPr/>
        </p:nvPicPr>
        <p:blipFill>
          <a:blip r:embed="rId2"/>
          <a:stretch>
            <a:fillRect/>
          </a:stretch>
        </p:blipFill>
        <p:spPr>
          <a:xfrm>
            <a:off x="424815" y="8576627"/>
            <a:ext cx="2096770" cy="1020445"/>
          </a:xfrm>
          <a:prstGeom prst="rect">
            <a:avLst/>
          </a:prstGeom>
        </p:spPr>
      </p:pic>
      <p:sp>
        <p:nvSpPr>
          <p:cNvPr id="2" name="Textfeld 1">
            <a:extLst>
              <a:ext uri="{FF2B5EF4-FFF2-40B4-BE49-F238E27FC236}">
                <a16:creationId xmlns:a16="http://schemas.microsoft.com/office/drawing/2014/main" xmlns="" id="{01A7F307-CA45-449F-AFED-19B44EE48ED3}"/>
              </a:ext>
            </a:extLst>
          </p:cNvPr>
          <p:cNvSpPr txBox="1"/>
          <p:nvPr/>
        </p:nvSpPr>
        <p:spPr>
          <a:xfrm>
            <a:off x="2707234" y="8954204"/>
            <a:ext cx="793326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1800" b="1" i="0" u="none" strike="noStrike" cap="none" spc="0" normalizeH="0" baseline="0" dirty="0">
                <a:ln>
                  <a:noFill/>
                </a:ln>
                <a:solidFill>
                  <a:schemeClr val="bg1"/>
                </a:solidFill>
                <a:effectLst/>
                <a:uFillTx/>
                <a:latin typeface="+mn-lt"/>
                <a:ea typeface="+mn-ea"/>
                <a:cs typeface="+mn-cs"/>
                <a:sym typeface="Helvetica Light"/>
              </a:rPr>
              <a:t>German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Association</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for</a:t>
            </a:r>
            <a:r>
              <a:rPr kumimoji="0" lang="de-DE" sz="1800" b="1" i="0" u="none" strike="noStrike" cap="none" spc="0" normalizeH="0" baseline="0" dirty="0">
                <a:ln>
                  <a:noFill/>
                </a:ln>
                <a:solidFill>
                  <a:schemeClr val="bg1"/>
                </a:solidFill>
                <a:effectLst/>
                <a:uFillTx/>
                <a:latin typeface="+mn-lt"/>
                <a:ea typeface="+mn-ea"/>
                <a:cs typeface="+mn-cs"/>
                <a:sym typeface="Helvetica Light"/>
              </a:rPr>
              <a:t> the Promotion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of</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Mathematical</a:t>
            </a:r>
            <a:r>
              <a:rPr kumimoji="0" lang="de-DE" sz="1800" b="1" i="0" u="none" strike="noStrike" cap="none" spc="0" normalizeH="0" baseline="0" dirty="0">
                <a:ln>
                  <a:noFill/>
                </a:ln>
                <a:solidFill>
                  <a:schemeClr val="bg1"/>
                </a:solidFill>
                <a:effectLst/>
                <a:uFillTx/>
                <a:latin typeface="+mn-lt"/>
                <a:ea typeface="+mn-ea"/>
                <a:cs typeface="+mn-cs"/>
                <a:sym typeface="Helvetica Light"/>
              </a:rPr>
              <a:t> and Scientific Teaching</a:t>
            </a:r>
            <a:r>
              <a:rPr kumimoji="0" lang="de-DE" sz="1800" b="0" i="0" u="none" strike="noStrike" cap="none" spc="0" normalizeH="0" baseline="0" dirty="0">
                <a:ln>
                  <a:noFill/>
                </a:ln>
                <a:solidFill>
                  <a:srgbClr val="000000"/>
                </a:solidFill>
                <a:effectLst/>
                <a:uFillTx/>
                <a:latin typeface="+mn-lt"/>
                <a:ea typeface="+mn-ea"/>
                <a:cs typeface="+mn-cs"/>
                <a:sym typeface="Helvetica Light"/>
              </a:rPr>
              <a:t> </a:t>
            </a:r>
          </a:p>
        </p:txBody>
      </p:sp>
      <p:sp>
        <p:nvSpPr>
          <p:cNvPr id="3" name="Textfeld 2">
            <a:extLst>
              <a:ext uri="{FF2B5EF4-FFF2-40B4-BE49-F238E27FC236}">
                <a16:creationId xmlns:a16="http://schemas.microsoft.com/office/drawing/2014/main" xmlns="" id="{AF3673F0-F481-42DB-B245-539001AC58BB}"/>
              </a:ext>
            </a:extLst>
          </p:cNvPr>
          <p:cNvSpPr txBox="1"/>
          <p:nvPr/>
        </p:nvSpPr>
        <p:spPr>
          <a:xfrm>
            <a:off x="195646" y="57110"/>
            <a:ext cx="1256273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Common Framework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of</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Reference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for</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the Natural Sciences (Minimum Standards</a:t>
            </a:r>
            <a:r>
              <a:rPr kumimoji="0" lang="de-DE" sz="2000" b="0" i="0" u="none" strike="noStrike" cap="none" spc="0" normalizeH="0" baseline="0" dirty="0">
                <a:ln>
                  <a:noFill/>
                </a:ln>
                <a:solidFill>
                  <a:srgbClr val="000000"/>
                </a:solidFill>
                <a:effectLst/>
                <a:highlight>
                  <a:srgbClr val="000080"/>
                </a:highlight>
                <a:uFillTx/>
                <a:latin typeface="+mn-lt"/>
                <a:ea typeface="+mn-ea"/>
                <a:cs typeface="+mn-cs"/>
                <a:sym typeface="Helvetica Light"/>
              </a:rPr>
              <a:t>)</a:t>
            </a:r>
          </a:p>
        </p:txBody>
      </p:sp>
      <p:sp>
        <p:nvSpPr>
          <p:cNvPr id="5" name="Rechteck 4">
            <a:extLst>
              <a:ext uri="{FF2B5EF4-FFF2-40B4-BE49-F238E27FC236}">
                <a16:creationId xmlns:a16="http://schemas.microsoft.com/office/drawing/2014/main" xmlns="" id="{C3863134-285F-4E0E-A0AD-032AB4AB9C42}"/>
              </a:ext>
            </a:extLst>
          </p:cNvPr>
          <p:cNvSpPr/>
          <p:nvPr/>
        </p:nvSpPr>
        <p:spPr>
          <a:xfrm>
            <a:off x="195646" y="528868"/>
            <a:ext cx="12562733" cy="9571851"/>
          </a:xfrm>
          <a:prstGeom prst="rect">
            <a:avLst/>
          </a:prstGeom>
        </p:spPr>
        <p:txBody>
          <a:bodyPr wrap="square">
            <a:spAutoFit/>
          </a:bodyPr>
          <a:lstStyle/>
          <a:p>
            <a:r>
              <a:rPr lang="de-DE" sz="3200" b="1" dirty="0">
                <a:solidFill>
                  <a:srgbClr val="002060"/>
                </a:solidFill>
                <a:latin typeface="Book Antiqua" panose="02040602050305030304" pitchFamily="18" charset="0"/>
              </a:rPr>
              <a:t>Nature </a:t>
            </a:r>
            <a:r>
              <a:rPr lang="de-DE" sz="3200" b="1" dirty="0" err="1">
                <a:solidFill>
                  <a:srgbClr val="002060"/>
                </a:solidFill>
                <a:latin typeface="Book Antiqua" panose="02040602050305030304" pitchFamily="18" charset="0"/>
              </a:rPr>
              <a:t>of</a:t>
            </a:r>
            <a:r>
              <a:rPr lang="de-DE" sz="3200" b="1" dirty="0">
                <a:solidFill>
                  <a:srgbClr val="002060"/>
                </a:solidFill>
                <a:latin typeface="Book Antiqua" panose="02040602050305030304" pitchFamily="18" charset="0"/>
              </a:rPr>
              <a:t> </a:t>
            </a:r>
            <a:r>
              <a:rPr lang="de-DE" sz="3200" b="1" dirty="0" err="1">
                <a:solidFill>
                  <a:srgbClr val="002060"/>
                </a:solidFill>
                <a:latin typeface="Book Antiqua" panose="02040602050305030304" pitchFamily="18" charset="0"/>
              </a:rPr>
              <a:t>science</a:t>
            </a:r>
            <a:r>
              <a:rPr lang="de-DE" sz="3200" b="1" dirty="0">
                <a:solidFill>
                  <a:srgbClr val="002060"/>
                </a:solidFill>
                <a:latin typeface="Book Antiqua" panose="02040602050305030304" pitchFamily="18" charset="0"/>
              </a:rPr>
              <a:t>: </a:t>
            </a:r>
            <a:r>
              <a:rPr lang="de-DE" sz="3200" b="1" dirty="0" err="1">
                <a:solidFill>
                  <a:srgbClr val="002060"/>
                </a:solidFill>
                <a:latin typeface="Book Antiqua" panose="02040602050305030304" pitchFamily="18" charset="0"/>
              </a:rPr>
              <a:t>cultural</a:t>
            </a:r>
            <a:r>
              <a:rPr lang="de-DE" sz="3200" b="1" dirty="0">
                <a:solidFill>
                  <a:srgbClr val="002060"/>
                </a:solidFill>
                <a:latin typeface="Book Antiqua" panose="02040602050305030304" pitchFamily="18" charset="0"/>
              </a:rPr>
              <a:t> </a:t>
            </a:r>
            <a:r>
              <a:rPr lang="de-DE" sz="3200" b="1" dirty="0" err="1">
                <a:solidFill>
                  <a:srgbClr val="002060"/>
                </a:solidFill>
                <a:latin typeface="Book Antiqua" panose="02040602050305030304" pitchFamily="18" charset="0"/>
              </a:rPr>
              <a:t>meaning</a:t>
            </a:r>
            <a:r>
              <a:rPr lang="de-DE" sz="3200" b="1" dirty="0">
                <a:solidFill>
                  <a:srgbClr val="002060"/>
                </a:solidFill>
                <a:latin typeface="Book Antiqua" panose="02040602050305030304" pitchFamily="18" charset="0"/>
              </a:rPr>
              <a:t> </a:t>
            </a:r>
          </a:p>
          <a:p>
            <a:r>
              <a:rPr lang="de-DE" sz="3200" b="1" dirty="0">
                <a:solidFill>
                  <a:srgbClr val="002060"/>
                </a:solidFill>
                <a:latin typeface="Book Antiqua" panose="02040602050305030304" pitchFamily="18" charset="0"/>
              </a:rPr>
              <a:t>- </a:t>
            </a:r>
            <a:r>
              <a:rPr lang="de-DE" sz="3200" b="1" dirty="0" err="1">
                <a:solidFill>
                  <a:srgbClr val="002060"/>
                </a:solidFill>
                <a:latin typeface="Book Antiqua" panose="02040602050305030304" pitchFamily="18" charset="0"/>
              </a:rPr>
              <a:t>common</a:t>
            </a:r>
            <a:r>
              <a:rPr lang="de-DE" sz="3200" b="1" dirty="0">
                <a:solidFill>
                  <a:srgbClr val="002060"/>
                </a:solidFill>
                <a:latin typeface="Book Antiqua" panose="02040602050305030304" pitchFamily="18" charset="0"/>
              </a:rPr>
              <a:t> sense </a:t>
            </a:r>
            <a:r>
              <a:rPr lang="de-DE" sz="3200" b="1" dirty="0" err="1">
                <a:solidFill>
                  <a:srgbClr val="002060"/>
                </a:solidFill>
                <a:latin typeface="Book Antiqua" panose="02040602050305030304" pitchFamily="18" charset="0"/>
              </a:rPr>
              <a:t>ideas</a:t>
            </a:r>
            <a:r>
              <a:rPr lang="de-DE" sz="3200" b="1" dirty="0">
                <a:solidFill>
                  <a:srgbClr val="002060"/>
                </a:solidFill>
                <a:latin typeface="Book Antiqua" panose="02040602050305030304" pitchFamily="18" charset="0"/>
              </a:rPr>
              <a:t> -</a:t>
            </a:r>
            <a:endParaRPr lang="de-DE" sz="2400" dirty="0">
              <a:latin typeface="Book Antiqua" panose="02040602050305030304" pitchFamily="18" charset="0"/>
            </a:endParaRPr>
          </a:p>
          <a:p>
            <a:pPr algn="l"/>
            <a:r>
              <a:rPr lang="de-DE" sz="2400" dirty="0">
                <a:latin typeface="Book Antiqua" panose="02040602050305030304" pitchFamily="18" charset="0"/>
              </a:rPr>
              <a:t>A1</a:t>
            </a:r>
          </a:p>
          <a:p>
            <a:pPr algn="l"/>
            <a:r>
              <a:rPr lang="en-US" sz="2400" i="1" dirty="0">
                <a:solidFill>
                  <a:schemeClr val="accent1"/>
                </a:solidFill>
                <a:latin typeface="Book Antiqua" panose="02040602050305030304" pitchFamily="18" charset="0"/>
              </a:rPr>
              <a:t>Technical progress is always good. </a:t>
            </a:r>
            <a:endParaRPr lang="de-DE" sz="2400" i="1" dirty="0">
              <a:solidFill>
                <a:schemeClr val="accent1"/>
              </a:solidFill>
              <a:latin typeface="Book Antiqua" panose="02040602050305030304" pitchFamily="18" charset="0"/>
            </a:endParaRPr>
          </a:p>
          <a:p>
            <a:pPr algn="l"/>
            <a:r>
              <a:rPr lang="en-US" sz="2400" i="1" dirty="0">
                <a:solidFill>
                  <a:schemeClr val="accent1"/>
                </a:solidFill>
                <a:latin typeface="Book Antiqua" panose="02040602050305030304" pitchFamily="18" charset="0"/>
              </a:rPr>
              <a:t>Technical progress destroys the environment.</a:t>
            </a:r>
          </a:p>
          <a:p>
            <a:pPr algn="l"/>
            <a:r>
              <a:rPr lang="en-US" sz="2400" dirty="0">
                <a:latin typeface="Book Antiqua" panose="02040602050305030304" pitchFamily="18" charset="0"/>
              </a:rPr>
              <a:t>A2</a:t>
            </a:r>
          </a:p>
          <a:p>
            <a:pPr algn="l"/>
            <a:r>
              <a:rPr lang="en-US" sz="2400" i="1" dirty="0">
                <a:solidFill>
                  <a:schemeClr val="accent1"/>
                </a:solidFill>
                <a:latin typeface="Book Antiqua" panose="02040602050305030304" pitchFamily="18" charset="0"/>
              </a:rPr>
              <a:t>Technical advances are purely random discoveries.</a:t>
            </a:r>
          </a:p>
          <a:p>
            <a:pPr algn="l"/>
            <a:r>
              <a:rPr lang="en-US" sz="2400" dirty="0">
                <a:latin typeface="Book Antiqua" panose="02040602050305030304" pitchFamily="18" charset="0"/>
              </a:rPr>
              <a:t>B1</a:t>
            </a:r>
          </a:p>
          <a:p>
            <a:pPr algn="l"/>
            <a:r>
              <a:rPr lang="en-US" sz="2400" i="1" dirty="0">
                <a:solidFill>
                  <a:schemeClr val="accent1"/>
                </a:solidFill>
                <a:latin typeface="Book Antiqua" panose="02040602050305030304" pitchFamily="18" charset="0"/>
              </a:rPr>
              <a:t>Scientific statements are always true.</a:t>
            </a:r>
          </a:p>
          <a:p>
            <a:pPr algn="l"/>
            <a:r>
              <a:rPr lang="en-US" sz="2400" i="1" dirty="0">
                <a:solidFill>
                  <a:schemeClr val="accent1"/>
                </a:solidFill>
                <a:latin typeface="Book Antiqua" panose="02040602050305030304" pitchFamily="18" charset="0"/>
              </a:rPr>
              <a:t>Natural science and technology are the same.</a:t>
            </a:r>
          </a:p>
          <a:p>
            <a:pPr algn="l"/>
            <a:r>
              <a:rPr lang="en-US" sz="2400" i="1" dirty="0">
                <a:solidFill>
                  <a:schemeClr val="accent1"/>
                </a:solidFill>
                <a:latin typeface="Book Antiqua" panose="02040602050305030304" pitchFamily="18" charset="0"/>
              </a:rPr>
              <a:t>Natural science describes reality as it is.</a:t>
            </a:r>
          </a:p>
          <a:p>
            <a:pPr algn="l"/>
            <a:r>
              <a:rPr lang="en-US" sz="2400" dirty="0">
                <a:solidFill>
                  <a:schemeClr val="tx1"/>
                </a:solidFill>
                <a:latin typeface="Book Antiqua" panose="02040602050305030304" pitchFamily="18" charset="0"/>
              </a:rPr>
              <a:t>B1+</a:t>
            </a:r>
          </a:p>
          <a:p>
            <a:pPr algn="l"/>
            <a:r>
              <a:rPr lang="en-US" sz="2400" i="1" dirty="0">
                <a:solidFill>
                  <a:schemeClr val="accent1"/>
                </a:solidFill>
                <a:latin typeface="Book Antiqua" panose="02040602050305030304" pitchFamily="18" charset="0"/>
              </a:rPr>
              <a:t>Natural science is independent of historical and social conditions.</a:t>
            </a:r>
          </a:p>
          <a:p>
            <a:pPr algn="l"/>
            <a:r>
              <a:rPr lang="en-US" sz="2400" i="1" dirty="0">
                <a:solidFill>
                  <a:schemeClr val="accent1"/>
                </a:solidFill>
                <a:latin typeface="Book Antiqua" panose="02040602050305030304" pitchFamily="18" charset="0"/>
              </a:rPr>
              <a:t>Natural science statements are timeless.</a:t>
            </a:r>
          </a:p>
          <a:p>
            <a:pPr algn="l"/>
            <a:r>
              <a:rPr lang="en-US" sz="2400" dirty="0">
                <a:solidFill>
                  <a:schemeClr val="tx1"/>
                </a:solidFill>
                <a:latin typeface="Book Antiqua" panose="02040602050305030304" pitchFamily="18" charset="0"/>
              </a:rPr>
              <a:t>B2</a:t>
            </a:r>
          </a:p>
          <a:p>
            <a:pPr algn="l"/>
            <a:r>
              <a:rPr lang="en-US" sz="2400" i="1" dirty="0">
                <a:solidFill>
                  <a:schemeClr val="accent1"/>
                </a:solidFill>
                <a:latin typeface="Book Antiqua" panose="02040602050305030304" pitchFamily="18" charset="0"/>
              </a:rPr>
              <a:t>Scientific findings affect technical progress, but not vice versa.</a:t>
            </a:r>
          </a:p>
          <a:p>
            <a:pPr algn="l"/>
            <a:r>
              <a:rPr lang="en-US" sz="2400" i="1" dirty="0">
                <a:solidFill>
                  <a:schemeClr val="accent1"/>
                </a:solidFill>
                <a:latin typeface="Book Antiqua" panose="02040602050305030304" pitchFamily="18" charset="0"/>
              </a:rPr>
              <a:t>Scientific theories represent secured knowledge. </a:t>
            </a:r>
            <a:endParaRPr lang="de-DE" sz="2400" i="1" dirty="0">
              <a:solidFill>
                <a:schemeClr val="accent1"/>
              </a:solidFill>
              <a:latin typeface="Book Antiqua" panose="02040602050305030304" pitchFamily="18" charset="0"/>
            </a:endParaRPr>
          </a:p>
          <a:p>
            <a:pPr algn="l"/>
            <a:r>
              <a:rPr lang="en-US" sz="2400" i="1" dirty="0">
                <a:solidFill>
                  <a:schemeClr val="accent1"/>
                </a:solidFill>
                <a:latin typeface="Book Antiqua" panose="02040602050305030304" pitchFamily="18" charset="0"/>
              </a:rPr>
              <a:t>The natural sciences provide the only source of knowledge.</a:t>
            </a:r>
          </a:p>
          <a:p>
            <a:pPr algn="l"/>
            <a:r>
              <a:rPr lang="en-US" sz="2400" i="1" dirty="0">
                <a:solidFill>
                  <a:schemeClr val="accent1"/>
                </a:solidFill>
                <a:latin typeface="Book Antiqua" panose="02040602050305030304" pitchFamily="18" charset="0"/>
              </a:rPr>
              <a:t>Researchers work like hermits.</a:t>
            </a:r>
          </a:p>
          <a:p>
            <a:pPr algn="l"/>
            <a:r>
              <a:rPr lang="en-US" sz="2400" i="1" dirty="0">
                <a:solidFill>
                  <a:schemeClr val="accent1"/>
                </a:solidFill>
                <a:latin typeface="Book Antiqua" panose="02040602050305030304" pitchFamily="18" charset="0"/>
              </a:rPr>
              <a:t>Today's ideas about the natural sciences will not need to be revised in the future.</a:t>
            </a:r>
          </a:p>
          <a:p>
            <a:pPr algn="l"/>
            <a:r>
              <a:rPr lang="en-US" sz="2400" i="1" dirty="0">
                <a:solidFill>
                  <a:schemeClr val="accent1"/>
                </a:solidFill>
                <a:latin typeface="Book Antiqua" panose="02040602050305030304" pitchFamily="18" charset="0"/>
              </a:rPr>
              <a:t>Natural sciences are an achievement of the Western world.</a:t>
            </a:r>
          </a:p>
          <a:p>
            <a:pPr algn="l"/>
            <a:endParaRPr lang="en-US" sz="2400" i="1" dirty="0">
              <a:solidFill>
                <a:schemeClr val="accent1"/>
              </a:solidFill>
              <a:latin typeface="Book Antiqua" panose="02040602050305030304" pitchFamily="18" charset="0"/>
            </a:endParaRPr>
          </a:p>
          <a:p>
            <a:pPr algn="l"/>
            <a:endParaRPr lang="en-US" sz="2400" i="1" dirty="0">
              <a:solidFill>
                <a:schemeClr val="accent1"/>
              </a:solidFill>
              <a:latin typeface="Book Antiqua" panose="02040602050305030304" pitchFamily="18" charset="0"/>
            </a:endParaRPr>
          </a:p>
          <a:p>
            <a:pPr algn="l"/>
            <a:endParaRPr lang="en-US" sz="2400" i="1" dirty="0">
              <a:solidFill>
                <a:schemeClr val="accent1"/>
              </a:solidFill>
              <a:latin typeface="Book Antiqua" panose="02040602050305030304" pitchFamily="18" charset="0"/>
            </a:endParaRPr>
          </a:p>
          <a:p>
            <a:pPr algn="l"/>
            <a:endParaRPr lang="de-DE" sz="2400" dirty="0">
              <a:latin typeface="Book Antiqua" panose="02040602050305030304" pitchFamily="18" charset="0"/>
            </a:endParaRPr>
          </a:p>
        </p:txBody>
      </p:sp>
    </p:spTree>
    <p:extLst>
      <p:ext uri="{BB962C8B-B14F-4D97-AF65-F5344CB8AC3E}">
        <p14:creationId xmlns:p14="http://schemas.microsoft.com/office/powerpoint/2010/main" val="1314716776"/>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50800" y="8470900"/>
            <a:ext cx="12979400" cy="774700"/>
          </a:xfrm>
          <a:custGeom>
            <a:avLst/>
            <a:gdLst/>
            <a:ahLst/>
            <a:cxnLst>
              <a:cxn ang="0">
                <a:pos x="wd2" y="hd2"/>
              </a:cxn>
              <a:cxn ang="5400000">
                <a:pos x="wd2" y="hd2"/>
              </a:cxn>
              <a:cxn ang="10800000">
                <a:pos x="wd2" y="hd2"/>
              </a:cxn>
              <a:cxn ang="16200000">
                <a:pos x="wd2" y="hd2"/>
              </a:cxn>
            </a:cxnLst>
            <a:rect l="0" t="0" r="r" b="b"/>
            <a:pathLst>
              <a:path w="21600" h="21600" extrusionOk="0">
                <a:moveTo>
                  <a:pt x="0" y="2833"/>
                </a:moveTo>
                <a:lnTo>
                  <a:pt x="21600" y="0"/>
                </a:lnTo>
                <a:lnTo>
                  <a:pt x="21579" y="21600"/>
                </a:lnTo>
                <a:lnTo>
                  <a:pt x="0" y="11331"/>
                </a:lnTo>
                <a:lnTo>
                  <a:pt x="0" y="2833"/>
                </a:lnTo>
                <a:close/>
              </a:path>
            </a:pathLst>
          </a:custGeom>
          <a:solidFill>
            <a:srgbClr val="000000"/>
          </a:solidFill>
          <a:ln w="12700">
            <a:miter lim="400000"/>
          </a:ln>
        </p:spPr>
        <p:txBody>
          <a:bodyPr lIns="25400" tIns="25400" rIns="25400" bIns="25400" anchor="ctr"/>
          <a:lstStyle/>
          <a:p>
            <a:pPr>
              <a:defRPr sz="4200">
                <a:latin typeface="Gill Sans"/>
                <a:ea typeface="Gill Sans"/>
                <a:cs typeface="Gill Sans"/>
                <a:sym typeface="Gill Sans"/>
              </a:defRPr>
            </a:pPr>
            <a:endParaRPr/>
          </a:p>
        </p:txBody>
      </p:sp>
      <p:sp>
        <p:nvSpPr>
          <p:cNvPr id="120" name="Shape 120"/>
          <p:cNvSpPr/>
          <p:nvPr/>
        </p:nvSpPr>
        <p:spPr>
          <a:xfrm>
            <a:off x="8963895" y="8568461"/>
            <a:ext cx="3906938" cy="24987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spAutoFit/>
          </a:bodyPr>
          <a:lstStyle/>
          <a:p>
            <a:pPr algn="r" defTabSz="1168400">
              <a:defRPr sz="1300">
                <a:solidFill>
                  <a:srgbClr val="FFFFFF"/>
                </a:solidFill>
                <a:latin typeface="Helvetica Neue"/>
                <a:ea typeface="Helvetica Neue"/>
                <a:cs typeface="Helvetica Neue"/>
                <a:sym typeface="Helvetica Neue"/>
              </a:defRPr>
            </a:pPr>
            <a:r>
              <a:rPr lang="de-DE" dirty="0">
                <a:latin typeface="Helvetica Neue Medium"/>
                <a:sym typeface="Helvetica Neue Medium"/>
              </a:rPr>
              <a:t>juergen.langlet@t-online.de</a:t>
            </a:r>
            <a:endParaRPr dirty="0">
              <a:latin typeface="Helvetica Neue Light"/>
              <a:ea typeface="Helvetica Neue Light"/>
              <a:cs typeface="Helvetica Neue Light"/>
              <a:sym typeface="Helvetica Neue Light"/>
            </a:endParaRPr>
          </a:p>
        </p:txBody>
      </p:sp>
      <p:sp>
        <p:nvSpPr>
          <p:cNvPr id="121" name="Shape 121"/>
          <p:cNvSpPr/>
          <p:nvPr/>
        </p:nvSpPr>
        <p:spPr>
          <a:xfrm>
            <a:off x="-666106" y="8445500"/>
            <a:ext cx="13852940" cy="1663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309" y="6483"/>
                </a:lnTo>
                <a:lnTo>
                  <a:pt x="21600" y="15752"/>
                </a:lnTo>
                <a:lnTo>
                  <a:pt x="21302" y="19945"/>
                </a:lnTo>
                <a:lnTo>
                  <a:pt x="249" y="21434"/>
                </a:lnTo>
                <a:lnTo>
                  <a:pt x="21" y="21600"/>
                </a:lnTo>
                <a:lnTo>
                  <a:pt x="0" y="0"/>
                </a:lnTo>
                <a:close/>
              </a:path>
            </a:pathLst>
          </a:custGeom>
          <a:solidFill>
            <a:srgbClr val="009EE0"/>
          </a:solidFill>
          <a:ln w="12700">
            <a:miter lim="400000"/>
          </a:ln>
        </p:spPr>
        <p:txBody>
          <a:bodyPr lIns="25400" tIns="25400" rIns="25400" bIns="25400" anchor="ctr"/>
          <a:lstStyle/>
          <a:p>
            <a:pPr>
              <a:defRPr sz="4200">
                <a:latin typeface="Gill Sans"/>
                <a:ea typeface="Gill Sans"/>
                <a:cs typeface="Gill Sans"/>
                <a:sym typeface="Gill Sans"/>
              </a:defRPr>
            </a:pPr>
            <a:endParaRPr dirty="0"/>
          </a:p>
        </p:txBody>
      </p:sp>
      <p:pic>
        <p:nvPicPr>
          <p:cNvPr id="6" name="Grafik 5">
            <a:extLst>
              <a:ext uri="{FF2B5EF4-FFF2-40B4-BE49-F238E27FC236}">
                <a16:creationId xmlns:a16="http://schemas.microsoft.com/office/drawing/2014/main" xmlns="" id="{9FB964B7-A91B-445A-881E-8C2F305C60D3}"/>
              </a:ext>
            </a:extLst>
          </p:cNvPr>
          <p:cNvPicPr/>
          <p:nvPr/>
        </p:nvPicPr>
        <p:blipFill>
          <a:blip r:embed="rId2"/>
          <a:stretch>
            <a:fillRect/>
          </a:stretch>
        </p:blipFill>
        <p:spPr>
          <a:xfrm>
            <a:off x="424815" y="8576627"/>
            <a:ext cx="2096770" cy="1020445"/>
          </a:xfrm>
          <a:prstGeom prst="rect">
            <a:avLst/>
          </a:prstGeom>
        </p:spPr>
      </p:pic>
      <p:sp>
        <p:nvSpPr>
          <p:cNvPr id="2" name="Textfeld 1">
            <a:extLst>
              <a:ext uri="{FF2B5EF4-FFF2-40B4-BE49-F238E27FC236}">
                <a16:creationId xmlns:a16="http://schemas.microsoft.com/office/drawing/2014/main" xmlns="" id="{01A7F307-CA45-449F-AFED-19B44EE48ED3}"/>
              </a:ext>
            </a:extLst>
          </p:cNvPr>
          <p:cNvSpPr txBox="1"/>
          <p:nvPr/>
        </p:nvSpPr>
        <p:spPr>
          <a:xfrm>
            <a:off x="2707234" y="8954204"/>
            <a:ext cx="793326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1800" b="1" i="0" u="none" strike="noStrike" cap="none" spc="0" normalizeH="0" baseline="0" dirty="0">
                <a:ln>
                  <a:noFill/>
                </a:ln>
                <a:solidFill>
                  <a:schemeClr val="bg1"/>
                </a:solidFill>
                <a:effectLst/>
                <a:uFillTx/>
                <a:latin typeface="+mn-lt"/>
                <a:ea typeface="+mn-ea"/>
                <a:cs typeface="+mn-cs"/>
                <a:sym typeface="Helvetica Light"/>
              </a:rPr>
              <a:t>German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Association</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for</a:t>
            </a:r>
            <a:r>
              <a:rPr kumimoji="0" lang="de-DE" sz="1800" b="1" i="0" u="none" strike="noStrike" cap="none" spc="0" normalizeH="0" baseline="0" dirty="0">
                <a:ln>
                  <a:noFill/>
                </a:ln>
                <a:solidFill>
                  <a:schemeClr val="bg1"/>
                </a:solidFill>
                <a:effectLst/>
                <a:uFillTx/>
                <a:latin typeface="+mn-lt"/>
                <a:ea typeface="+mn-ea"/>
                <a:cs typeface="+mn-cs"/>
                <a:sym typeface="Helvetica Light"/>
              </a:rPr>
              <a:t> the Promotion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of</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Mathematical</a:t>
            </a:r>
            <a:r>
              <a:rPr kumimoji="0" lang="de-DE" sz="1800" b="1" i="0" u="none" strike="noStrike" cap="none" spc="0" normalizeH="0" baseline="0" dirty="0">
                <a:ln>
                  <a:noFill/>
                </a:ln>
                <a:solidFill>
                  <a:schemeClr val="bg1"/>
                </a:solidFill>
                <a:effectLst/>
                <a:uFillTx/>
                <a:latin typeface="+mn-lt"/>
                <a:ea typeface="+mn-ea"/>
                <a:cs typeface="+mn-cs"/>
                <a:sym typeface="Helvetica Light"/>
              </a:rPr>
              <a:t> and Scientific Teaching</a:t>
            </a:r>
            <a:r>
              <a:rPr kumimoji="0" lang="de-DE" sz="1800" b="0" i="0" u="none" strike="noStrike" cap="none" spc="0" normalizeH="0" baseline="0" dirty="0">
                <a:ln>
                  <a:noFill/>
                </a:ln>
                <a:solidFill>
                  <a:srgbClr val="000000"/>
                </a:solidFill>
                <a:effectLst/>
                <a:uFillTx/>
                <a:latin typeface="+mn-lt"/>
                <a:ea typeface="+mn-ea"/>
                <a:cs typeface="+mn-cs"/>
                <a:sym typeface="Helvetica Light"/>
              </a:rPr>
              <a:t> </a:t>
            </a:r>
          </a:p>
        </p:txBody>
      </p:sp>
      <p:sp>
        <p:nvSpPr>
          <p:cNvPr id="3" name="Textfeld 2">
            <a:extLst>
              <a:ext uri="{FF2B5EF4-FFF2-40B4-BE49-F238E27FC236}">
                <a16:creationId xmlns:a16="http://schemas.microsoft.com/office/drawing/2014/main" xmlns="" id="{AF3673F0-F481-42DB-B245-539001AC58BB}"/>
              </a:ext>
            </a:extLst>
          </p:cNvPr>
          <p:cNvSpPr txBox="1"/>
          <p:nvPr/>
        </p:nvSpPr>
        <p:spPr>
          <a:xfrm>
            <a:off x="195646" y="57110"/>
            <a:ext cx="1256273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Common Framework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of</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Reference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for</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the Natural Sciences (Minimum Standards</a:t>
            </a:r>
            <a:r>
              <a:rPr kumimoji="0" lang="de-DE" sz="2000" b="0" i="0" u="none" strike="noStrike" cap="none" spc="0" normalizeH="0" baseline="0" dirty="0">
                <a:ln>
                  <a:noFill/>
                </a:ln>
                <a:solidFill>
                  <a:srgbClr val="000000"/>
                </a:solidFill>
                <a:effectLst/>
                <a:highlight>
                  <a:srgbClr val="000080"/>
                </a:highlight>
                <a:uFillTx/>
                <a:latin typeface="+mn-lt"/>
                <a:ea typeface="+mn-ea"/>
                <a:cs typeface="+mn-cs"/>
                <a:sym typeface="Helvetica Light"/>
              </a:rPr>
              <a:t>)</a:t>
            </a:r>
          </a:p>
        </p:txBody>
      </p:sp>
      <p:sp>
        <p:nvSpPr>
          <p:cNvPr id="5" name="Rechteck 4">
            <a:extLst>
              <a:ext uri="{FF2B5EF4-FFF2-40B4-BE49-F238E27FC236}">
                <a16:creationId xmlns:a16="http://schemas.microsoft.com/office/drawing/2014/main" xmlns="" id="{C3863134-285F-4E0E-A0AD-032AB4AB9C42}"/>
              </a:ext>
            </a:extLst>
          </p:cNvPr>
          <p:cNvSpPr/>
          <p:nvPr/>
        </p:nvSpPr>
        <p:spPr>
          <a:xfrm>
            <a:off x="195646" y="528868"/>
            <a:ext cx="12562733" cy="8032968"/>
          </a:xfrm>
          <a:prstGeom prst="rect">
            <a:avLst/>
          </a:prstGeom>
        </p:spPr>
        <p:txBody>
          <a:bodyPr wrap="square">
            <a:spAutoFit/>
          </a:bodyPr>
          <a:lstStyle/>
          <a:p>
            <a:r>
              <a:rPr lang="de-DE" sz="3200" b="1" dirty="0">
                <a:solidFill>
                  <a:srgbClr val="002060"/>
                </a:solidFill>
                <a:latin typeface="Book Antiqua" panose="02040602050305030304" pitchFamily="18" charset="0"/>
              </a:rPr>
              <a:t>Nature </a:t>
            </a:r>
            <a:r>
              <a:rPr lang="de-DE" sz="3200" b="1" dirty="0" err="1">
                <a:solidFill>
                  <a:srgbClr val="002060"/>
                </a:solidFill>
                <a:latin typeface="Book Antiqua" panose="02040602050305030304" pitchFamily="18" charset="0"/>
              </a:rPr>
              <a:t>of</a:t>
            </a:r>
            <a:r>
              <a:rPr lang="de-DE" sz="3200" b="1" dirty="0">
                <a:solidFill>
                  <a:srgbClr val="002060"/>
                </a:solidFill>
                <a:latin typeface="Book Antiqua" panose="02040602050305030304" pitchFamily="18" charset="0"/>
              </a:rPr>
              <a:t> </a:t>
            </a:r>
            <a:r>
              <a:rPr lang="de-DE" sz="3200" b="1" dirty="0" err="1">
                <a:solidFill>
                  <a:srgbClr val="002060"/>
                </a:solidFill>
                <a:latin typeface="Book Antiqua" panose="02040602050305030304" pitchFamily="18" charset="0"/>
              </a:rPr>
              <a:t>science</a:t>
            </a:r>
            <a:r>
              <a:rPr lang="de-DE" sz="3200" b="1" dirty="0">
                <a:solidFill>
                  <a:srgbClr val="002060"/>
                </a:solidFill>
                <a:latin typeface="Book Antiqua" panose="02040602050305030304" pitchFamily="18" charset="0"/>
              </a:rPr>
              <a:t>: </a:t>
            </a:r>
            <a:r>
              <a:rPr lang="de-DE" sz="3200" b="1" dirty="0" err="1">
                <a:solidFill>
                  <a:srgbClr val="002060"/>
                </a:solidFill>
                <a:latin typeface="Book Antiqua" panose="02040602050305030304" pitchFamily="18" charset="0"/>
              </a:rPr>
              <a:t>cultural</a:t>
            </a:r>
            <a:r>
              <a:rPr lang="de-DE" sz="3200" b="1" dirty="0">
                <a:solidFill>
                  <a:srgbClr val="002060"/>
                </a:solidFill>
                <a:latin typeface="Book Antiqua" panose="02040602050305030304" pitchFamily="18" charset="0"/>
              </a:rPr>
              <a:t> </a:t>
            </a:r>
            <a:r>
              <a:rPr lang="de-DE" sz="3200" b="1" dirty="0" err="1">
                <a:solidFill>
                  <a:srgbClr val="002060"/>
                </a:solidFill>
                <a:latin typeface="Book Antiqua" panose="02040602050305030304" pitchFamily="18" charset="0"/>
              </a:rPr>
              <a:t>meaning</a:t>
            </a:r>
            <a:endParaRPr lang="de-DE" sz="3200" b="1" dirty="0">
              <a:solidFill>
                <a:srgbClr val="002060"/>
              </a:solidFill>
              <a:latin typeface="Book Antiqua" panose="02040602050305030304" pitchFamily="18" charset="0"/>
            </a:endParaRPr>
          </a:p>
          <a:p>
            <a:pPr algn="l"/>
            <a:endParaRPr lang="de-DE" sz="2400" dirty="0">
              <a:latin typeface="Book Antiqua" panose="02040602050305030304" pitchFamily="18" charset="0"/>
            </a:endParaRPr>
          </a:p>
          <a:p>
            <a:pPr algn="l"/>
            <a:r>
              <a:rPr lang="de-DE" sz="2400" dirty="0">
                <a:latin typeface="Book Antiqua" panose="02040602050305030304" pitchFamily="18" charset="0"/>
              </a:rPr>
              <a:t>A1</a:t>
            </a:r>
          </a:p>
          <a:p>
            <a:pPr algn="l"/>
            <a:r>
              <a:rPr lang="en-US" sz="2400" dirty="0">
                <a:latin typeface="Book Antiqua" panose="02040602050305030304" pitchFamily="18" charset="0"/>
              </a:rPr>
              <a:t>- can give examples from the world around him/her of changes from the past to today, which are due to natural science and technology.</a:t>
            </a:r>
          </a:p>
          <a:p>
            <a:pPr algn="l"/>
            <a:r>
              <a:rPr lang="en-US" sz="2400" i="1" dirty="0">
                <a:solidFill>
                  <a:schemeClr val="accent1"/>
                </a:solidFill>
                <a:latin typeface="Book Antiqua" panose="02040602050305030304" pitchFamily="18" charset="0"/>
              </a:rPr>
              <a:t>Technical progress is always good. </a:t>
            </a:r>
            <a:endParaRPr lang="de-DE" sz="2400" i="1" dirty="0">
              <a:solidFill>
                <a:schemeClr val="accent1"/>
              </a:solidFill>
              <a:latin typeface="Book Antiqua" panose="02040602050305030304" pitchFamily="18" charset="0"/>
            </a:endParaRPr>
          </a:p>
          <a:p>
            <a:pPr algn="l"/>
            <a:r>
              <a:rPr lang="en-US" sz="2400" i="1" dirty="0">
                <a:solidFill>
                  <a:schemeClr val="accent1"/>
                </a:solidFill>
                <a:latin typeface="Book Antiqua" panose="02040602050305030304" pitchFamily="18" charset="0"/>
              </a:rPr>
              <a:t>Technical progress destroys the environment.</a:t>
            </a:r>
          </a:p>
          <a:p>
            <a:pPr algn="l"/>
            <a:r>
              <a:rPr lang="en-US" sz="2400" dirty="0">
                <a:latin typeface="Book Antiqua" panose="02040602050305030304" pitchFamily="18" charset="0"/>
              </a:rPr>
              <a:t>- can imaginatively outline possible changes in the future.</a:t>
            </a:r>
          </a:p>
          <a:p>
            <a:pPr algn="l"/>
            <a:r>
              <a:rPr lang="en-US" sz="2400" dirty="0">
                <a:latin typeface="Book Antiqua" panose="02040602050305030304" pitchFamily="18" charset="0"/>
              </a:rPr>
              <a:t>A2</a:t>
            </a:r>
          </a:p>
          <a:p>
            <a:pPr algn="l"/>
            <a:r>
              <a:rPr lang="en-US" sz="2400" i="1" dirty="0">
                <a:solidFill>
                  <a:schemeClr val="accent1"/>
                </a:solidFill>
                <a:latin typeface="Book Antiqua" panose="02040602050305030304" pitchFamily="18" charset="0"/>
              </a:rPr>
              <a:t>Technical advances are purely random discoveries.</a:t>
            </a:r>
          </a:p>
          <a:p>
            <a:pPr algn="l"/>
            <a:r>
              <a:rPr lang="en-US" sz="2400" dirty="0">
                <a:latin typeface="Book Antiqua" panose="02040602050305030304" pitchFamily="18" charset="0"/>
              </a:rPr>
              <a:t>- can illustrate examples of technical developments in a proper, age-appropriate everyday language.</a:t>
            </a:r>
          </a:p>
          <a:p>
            <a:pPr algn="l"/>
            <a:r>
              <a:rPr lang="en-US" sz="2400" dirty="0">
                <a:latin typeface="Book Antiqua" panose="02040602050305030304" pitchFamily="18" charset="0"/>
              </a:rPr>
              <a:t>B1</a:t>
            </a:r>
          </a:p>
          <a:p>
            <a:pPr algn="l"/>
            <a:r>
              <a:rPr lang="en-US" sz="2400" i="1" dirty="0">
                <a:solidFill>
                  <a:schemeClr val="accent1"/>
                </a:solidFill>
                <a:latin typeface="Book Antiqua" panose="02040602050305030304" pitchFamily="18" charset="0"/>
              </a:rPr>
              <a:t>Scientific statements are always true.</a:t>
            </a:r>
          </a:p>
          <a:p>
            <a:pPr algn="l"/>
            <a:r>
              <a:rPr lang="en-US" sz="2400" dirty="0">
                <a:latin typeface="Book Antiqua" panose="02040602050305030304" pitchFamily="18" charset="0"/>
              </a:rPr>
              <a:t>- can show simple examples of how scientific knowledge has been historically developed.</a:t>
            </a:r>
            <a:endParaRPr lang="en-US" sz="2400" i="1" dirty="0">
              <a:solidFill>
                <a:schemeClr val="accent1"/>
              </a:solidFill>
              <a:latin typeface="Book Antiqua" panose="02040602050305030304" pitchFamily="18" charset="0"/>
            </a:endParaRPr>
          </a:p>
          <a:p>
            <a:pPr algn="l"/>
            <a:r>
              <a:rPr lang="en-US" sz="2400" i="1" dirty="0">
                <a:solidFill>
                  <a:schemeClr val="accent1"/>
                </a:solidFill>
                <a:latin typeface="Book Antiqua" panose="02040602050305030304" pitchFamily="18" charset="0"/>
              </a:rPr>
              <a:t>Natural science and technology are the same.</a:t>
            </a:r>
          </a:p>
          <a:p>
            <a:pPr algn="l"/>
            <a:r>
              <a:rPr lang="en-US" sz="2400" dirty="0">
                <a:latin typeface="Book Antiqua" panose="02040602050305030304" pitchFamily="18" charset="0"/>
              </a:rPr>
              <a:t>- can describe examples of technical applications which are based on scientific findings.</a:t>
            </a:r>
          </a:p>
          <a:p>
            <a:pPr algn="l"/>
            <a:r>
              <a:rPr lang="en-US" sz="2400" dirty="0">
                <a:latin typeface="Book Antiqua" panose="02040602050305030304" pitchFamily="18" charset="0"/>
              </a:rPr>
              <a:t>- can outline the lives of selected researchers in a historical context.</a:t>
            </a:r>
          </a:p>
          <a:p>
            <a:pPr algn="l"/>
            <a:r>
              <a:rPr lang="en-US" sz="2400" i="1" dirty="0">
                <a:solidFill>
                  <a:schemeClr val="accent1"/>
                </a:solidFill>
                <a:latin typeface="Book Antiqua" panose="02040602050305030304" pitchFamily="18" charset="0"/>
              </a:rPr>
              <a:t>Natural science describes reality as it is.</a:t>
            </a:r>
          </a:p>
          <a:p>
            <a:pPr algn="l"/>
            <a:r>
              <a:rPr lang="en-US" sz="2400" dirty="0">
                <a:latin typeface="Book Antiqua" panose="02040602050305030304" pitchFamily="18" charset="0"/>
              </a:rPr>
              <a:t>- can present an example showing that scientific descriptions often oversimplify.</a:t>
            </a:r>
          </a:p>
          <a:p>
            <a:pPr algn="l"/>
            <a:endParaRPr lang="de-DE" sz="2400" dirty="0">
              <a:latin typeface="Book Antiqua" panose="02040602050305030304" pitchFamily="18" charset="0"/>
            </a:endParaRPr>
          </a:p>
        </p:txBody>
      </p:sp>
    </p:spTree>
    <p:extLst>
      <p:ext uri="{BB962C8B-B14F-4D97-AF65-F5344CB8AC3E}">
        <p14:creationId xmlns:p14="http://schemas.microsoft.com/office/powerpoint/2010/main" val="3999834309"/>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50800" y="8470900"/>
            <a:ext cx="12979400" cy="774700"/>
          </a:xfrm>
          <a:custGeom>
            <a:avLst/>
            <a:gdLst/>
            <a:ahLst/>
            <a:cxnLst>
              <a:cxn ang="0">
                <a:pos x="wd2" y="hd2"/>
              </a:cxn>
              <a:cxn ang="5400000">
                <a:pos x="wd2" y="hd2"/>
              </a:cxn>
              <a:cxn ang="10800000">
                <a:pos x="wd2" y="hd2"/>
              </a:cxn>
              <a:cxn ang="16200000">
                <a:pos x="wd2" y="hd2"/>
              </a:cxn>
            </a:cxnLst>
            <a:rect l="0" t="0" r="r" b="b"/>
            <a:pathLst>
              <a:path w="21600" h="21600" extrusionOk="0">
                <a:moveTo>
                  <a:pt x="0" y="2833"/>
                </a:moveTo>
                <a:lnTo>
                  <a:pt x="21600" y="0"/>
                </a:lnTo>
                <a:lnTo>
                  <a:pt x="21579" y="21600"/>
                </a:lnTo>
                <a:lnTo>
                  <a:pt x="0" y="11331"/>
                </a:lnTo>
                <a:lnTo>
                  <a:pt x="0" y="2833"/>
                </a:lnTo>
                <a:close/>
              </a:path>
            </a:pathLst>
          </a:custGeom>
          <a:solidFill>
            <a:srgbClr val="000000"/>
          </a:solidFill>
          <a:ln w="12700">
            <a:miter lim="400000"/>
          </a:ln>
        </p:spPr>
        <p:txBody>
          <a:bodyPr lIns="25400" tIns="25400" rIns="25400" bIns="25400" anchor="ctr"/>
          <a:lstStyle/>
          <a:p>
            <a:pPr>
              <a:defRPr sz="4200">
                <a:latin typeface="Gill Sans"/>
                <a:ea typeface="Gill Sans"/>
                <a:cs typeface="Gill Sans"/>
                <a:sym typeface="Gill Sans"/>
              </a:defRPr>
            </a:pPr>
            <a:endParaRPr/>
          </a:p>
        </p:txBody>
      </p:sp>
      <p:sp>
        <p:nvSpPr>
          <p:cNvPr id="120" name="Shape 120"/>
          <p:cNvSpPr/>
          <p:nvPr/>
        </p:nvSpPr>
        <p:spPr>
          <a:xfrm>
            <a:off x="8963895" y="8568461"/>
            <a:ext cx="3906938" cy="24987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spAutoFit/>
          </a:bodyPr>
          <a:lstStyle/>
          <a:p>
            <a:pPr algn="r" defTabSz="1168400">
              <a:defRPr sz="1300">
                <a:solidFill>
                  <a:srgbClr val="FFFFFF"/>
                </a:solidFill>
                <a:latin typeface="Helvetica Neue"/>
                <a:ea typeface="Helvetica Neue"/>
                <a:cs typeface="Helvetica Neue"/>
                <a:sym typeface="Helvetica Neue"/>
              </a:defRPr>
            </a:pPr>
            <a:r>
              <a:rPr lang="de-DE" dirty="0">
                <a:latin typeface="Helvetica Neue Medium"/>
                <a:sym typeface="Helvetica Neue Medium"/>
              </a:rPr>
              <a:t>juergen.langlet@t-online.de</a:t>
            </a:r>
            <a:endParaRPr dirty="0">
              <a:latin typeface="Helvetica Neue Light"/>
              <a:ea typeface="Helvetica Neue Light"/>
              <a:cs typeface="Helvetica Neue Light"/>
              <a:sym typeface="Helvetica Neue Light"/>
            </a:endParaRPr>
          </a:p>
        </p:txBody>
      </p:sp>
      <p:sp>
        <p:nvSpPr>
          <p:cNvPr id="121" name="Shape 121"/>
          <p:cNvSpPr/>
          <p:nvPr/>
        </p:nvSpPr>
        <p:spPr>
          <a:xfrm>
            <a:off x="-666106" y="8445500"/>
            <a:ext cx="13852940" cy="1663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309" y="6483"/>
                </a:lnTo>
                <a:lnTo>
                  <a:pt x="21600" y="15752"/>
                </a:lnTo>
                <a:lnTo>
                  <a:pt x="21302" y="19945"/>
                </a:lnTo>
                <a:lnTo>
                  <a:pt x="249" y="21434"/>
                </a:lnTo>
                <a:lnTo>
                  <a:pt x="21" y="21600"/>
                </a:lnTo>
                <a:lnTo>
                  <a:pt x="0" y="0"/>
                </a:lnTo>
                <a:close/>
              </a:path>
            </a:pathLst>
          </a:custGeom>
          <a:solidFill>
            <a:srgbClr val="009EE0"/>
          </a:solidFill>
          <a:ln w="12700">
            <a:miter lim="400000"/>
          </a:ln>
        </p:spPr>
        <p:txBody>
          <a:bodyPr lIns="25400" tIns="25400" rIns="25400" bIns="25400" anchor="ctr"/>
          <a:lstStyle/>
          <a:p>
            <a:pPr>
              <a:defRPr sz="4200">
                <a:latin typeface="Gill Sans"/>
                <a:ea typeface="Gill Sans"/>
                <a:cs typeface="Gill Sans"/>
                <a:sym typeface="Gill Sans"/>
              </a:defRPr>
            </a:pPr>
            <a:endParaRPr dirty="0"/>
          </a:p>
        </p:txBody>
      </p:sp>
      <p:pic>
        <p:nvPicPr>
          <p:cNvPr id="6" name="Grafik 5">
            <a:extLst>
              <a:ext uri="{FF2B5EF4-FFF2-40B4-BE49-F238E27FC236}">
                <a16:creationId xmlns:a16="http://schemas.microsoft.com/office/drawing/2014/main" xmlns="" id="{9FB964B7-A91B-445A-881E-8C2F305C60D3}"/>
              </a:ext>
            </a:extLst>
          </p:cNvPr>
          <p:cNvPicPr/>
          <p:nvPr/>
        </p:nvPicPr>
        <p:blipFill>
          <a:blip r:embed="rId2"/>
          <a:stretch>
            <a:fillRect/>
          </a:stretch>
        </p:blipFill>
        <p:spPr>
          <a:xfrm>
            <a:off x="424815" y="8576627"/>
            <a:ext cx="2096770" cy="1020445"/>
          </a:xfrm>
          <a:prstGeom prst="rect">
            <a:avLst/>
          </a:prstGeom>
        </p:spPr>
      </p:pic>
      <p:sp>
        <p:nvSpPr>
          <p:cNvPr id="2" name="Textfeld 1">
            <a:extLst>
              <a:ext uri="{FF2B5EF4-FFF2-40B4-BE49-F238E27FC236}">
                <a16:creationId xmlns:a16="http://schemas.microsoft.com/office/drawing/2014/main" xmlns="" id="{01A7F307-CA45-449F-AFED-19B44EE48ED3}"/>
              </a:ext>
            </a:extLst>
          </p:cNvPr>
          <p:cNvSpPr txBox="1"/>
          <p:nvPr/>
        </p:nvSpPr>
        <p:spPr>
          <a:xfrm>
            <a:off x="2707234" y="8954204"/>
            <a:ext cx="793326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1800" b="1" i="0" u="none" strike="noStrike" cap="none" spc="0" normalizeH="0" baseline="0" dirty="0">
                <a:ln>
                  <a:noFill/>
                </a:ln>
                <a:solidFill>
                  <a:schemeClr val="bg1"/>
                </a:solidFill>
                <a:effectLst/>
                <a:uFillTx/>
                <a:latin typeface="+mn-lt"/>
                <a:ea typeface="+mn-ea"/>
                <a:cs typeface="+mn-cs"/>
                <a:sym typeface="Helvetica Light"/>
              </a:rPr>
              <a:t>German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Association</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for</a:t>
            </a:r>
            <a:r>
              <a:rPr kumimoji="0" lang="de-DE" sz="1800" b="1" i="0" u="none" strike="noStrike" cap="none" spc="0" normalizeH="0" baseline="0" dirty="0">
                <a:ln>
                  <a:noFill/>
                </a:ln>
                <a:solidFill>
                  <a:schemeClr val="bg1"/>
                </a:solidFill>
                <a:effectLst/>
                <a:uFillTx/>
                <a:latin typeface="+mn-lt"/>
                <a:ea typeface="+mn-ea"/>
                <a:cs typeface="+mn-cs"/>
                <a:sym typeface="Helvetica Light"/>
              </a:rPr>
              <a:t> the Promotion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of</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Mathematical</a:t>
            </a:r>
            <a:r>
              <a:rPr kumimoji="0" lang="de-DE" sz="1800" b="1" i="0" u="none" strike="noStrike" cap="none" spc="0" normalizeH="0" baseline="0" dirty="0">
                <a:ln>
                  <a:noFill/>
                </a:ln>
                <a:solidFill>
                  <a:schemeClr val="bg1"/>
                </a:solidFill>
                <a:effectLst/>
                <a:uFillTx/>
                <a:latin typeface="+mn-lt"/>
                <a:ea typeface="+mn-ea"/>
                <a:cs typeface="+mn-cs"/>
                <a:sym typeface="Helvetica Light"/>
              </a:rPr>
              <a:t> and Scientific Teaching</a:t>
            </a:r>
            <a:r>
              <a:rPr kumimoji="0" lang="de-DE" sz="1800" b="0" i="0" u="none" strike="noStrike" cap="none" spc="0" normalizeH="0" baseline="0" dirty="0">
                <a:ln>
                  <a:noFill/>
                </a:ln>
                <a:solidFill>
                  <a:srgbClr val="000000"/>
                </a:solidFill>
                <a:effectLst/>
                <a:uFillTx/>
                <a:latin typeface="+mn-lt"/>
                <a:ea typeface="+mn-ea"/>
                <a:cs typeface="+mn-cs"/>
                <a:sym typeface="Helvetica Light"/>
              </a:rPr>
              <a:t> </a:t>
            </a:r>
          </a:p>
        </p:txBody>
      </p:sp>
      <p:sp>
        <p:nvSpPr>
          <p:cNvPr id="3" name="Textfeld 2">
            <a:extLst>
              <a:ext uri="{FF2B5EF4-FFF2-40B4-BE49-F238E27FC236}">
                <a16:creationId xmlns:a16="http://schemas.microsoft.com/office/drawing/2014/main" xmlns="" id="{AF3673F0-F481-42DB-B245-539001AC58BB}"/>
              </a:ext>
            </a:extLst>
          </p:cNvPr>
          <p:cNvSpPr txBox="1"/>
          <p:nvPr/>
        </p:nvSpPr>
        <p:spPr>
          <a:xfrm>
            <a:off x="195646" y="57110"/>
            <a:ext cx="1256273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Common Framework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of</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Reference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for</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the Natural Sciences (Minimum Standards</a:t>
            </a:r>
            <a:r>
              <a:rPr kumimoji="0" lang="de-DE" sz="2000" b="0" i="0" u="none" strike="noStrike" cap="none" spc="0" normalizeH="0" baseline="0" dirty="0">
                <a:ln>
                  <a:noFill/>
                </a:ln>
                <a:solidFill>
                  <a:srgbClr val="000000"/>
                </a:solidFill>
                <a:effectLst/>
                <a:highlight>
                  <a:srgbClr val="000080"/>
                </a:highlight>
                <a:uFillTx/>
                <a:latin typeface="+mn-lt"/>
                <a:ea typeface="+mn-ea"/>
                <a:cs typeface="+mn-cs"/>
                <a:sym typeface="Helvetica Light"/>
              </a:rPr>
              <a:t>)</a:t>
            </a:r>
          </a:p>
        </p:txBody>
      </p:sp>
      <p:sp>
        <p:nvSpPr>
          <p:cNvPr id="5" name="Rechteck 4">
            <a:extLst>
              <a:ext uri="{FF2B5EF4-FFF2-40B4-BE49-F238E27FC236}">
                <a16:creationId xmlns:a16="http://schemas.microsoft.com/office/drawing/2014/main" xmlns="" id="{C3863134-285F-4E0E-A0AD-032AB4AB9C42}"/>
              </a:ext>
            </a:extLst>
          </p:cNvPr>
          <p:cNvSpPr/>
          <p:nvPr/>
        </p:nvSpPr>
        <p:spPr>
          <a:xfrm>
            <a:off x="195646" y="528868"/>
            <a:ext cx="12562733" cy="7848302"/>
          </a:xfrm>
          <a:prstGeom prst="rect">
            <a:avLst/>
          </a:prstGeom>
        </p:spPr>
        <p:txBody>
          <a:bodyPr wrap="square">
            <a:spAutoFit/>
          </a:bodyPr>
          <a:lstStyle/>
          <a:p>
            <a:pPr algn="l"/>
            <a:r>
              <a:rPr lang="de-DE" sz="2400" dirty="0">
                <a:latin typeface="Book Antiqua" panose="02040602050305030304" pitchFamily="18" charset="0"/>
              </a:rPr>
              <a:t>B1+</a:t>
            </a:r>
          </a:p>
          <a:p>
            <a:pPr algn="l"/>
            <a:r>
              <a:rPr lang="en-US" sz="2400" dirty="0">
                <a:latin typeface="Book Antiqua" panose="02040602050305030304" pitchFamily="18" charset="0"/>
              </a:rPr>
              <a:t>- can describe examples of technical applications which are based on technological use of scientific findings</a:t>
            </a:r>
          </a:p>
          <a:p>
            <a:pPr algn="l"/>
            <a:r>
              <a:rPr lang="en-US" sz="2400" i="1" dirty="0">
                <a:solidFill>
                  <a:schemeClr val="accent1"/>
                </a:solidFill>
                <a:latin typeface="Book Antiqua" panose="02040602050305030304" pitchFamily="18" charset="0"/>
              </a:rPr>
              <a:t>Natural science is independent of historical and social conditions.</a:t>
            </a:r>
          </a:p>
          <a:p>
            <a:pPr algn="l"/>
            <a:r>
              <a:rPr lang="en-US" sz="2400" dirty="0">
                <a:latin typeface="Book Antiqua" panose="02040602050305030304" pitchFamily="18" charset="0"/>
              </a:rPr>
              <a:t>- can put the lives and achievements of selected researchers into a historical context.</a:t>
            </a:r>
          </a:p>
          <a:p>
            <a:pPr algn="l"/>
            <a:r>
              <a:rPr lang="en-US" sz="2400" i="1" dirty="0">
                <a:solidFill>
                  <a:schemeClr val="accent1"/>
                </a:solidFill>
                <a:latin typeface="Book Antiqua" panose="02040602050305030304" pitchFamily="18" charset="0"/>
              </a:rPr>
              <a:t>Natural science statements are timeless. </a:t>
            </a:r>
          </a:p>
          <a:p>
            <a:pPr algn="l"/>
            <a:r>
              <a:rPr lang="en-US" sz="2400" dirty="0">
                <a:latin typeface="Book Antiqua" panose="02040602050305030304" pitchFamily="18" charset="0"/>
              </a:rPr>
              <a:t>- can explain how scientific descriptions, models and laws have been changed.</a:t>
            </a:r>
          </a:p>
          <a:p>
            <a:pPr algn="l"/>
            <a:r>
              <a:rPr lang="en-US" sz="2400" dirty="0">
                <a:latin typeface="Book Antiqua" panose="02040602050305030304" pitchFamily="18" charset="0"/>
              </a:rPr>
              <a:t>B2</a:t>
            </a:r>
          </a:p>
          <a:p>
            <a:pPr algn="l"/>
            <a:r>
              <a:rPr lang="en-US" sz="2400" dirty="0">
                <a:latin typeface="Book Antiqua" panose="02040602050305030304" pitchFamily="18" charset="0"/>
              </a:rPr>
              <a:t>- can present selected examples of how scientific theories were historically developed.</a:t>
            </a:r>
          </a:p>
          <a:p>
            <a:pPr algn="l"/>
            <a:r>
              <a:rPr lang="en-US" sz="2400" i="1" dirty="0">
                <a:solidFill>
                  <a:schemeClr val="accent1"/>
                </a:solidFill>
                <a:latin typeface="Book Antiqua" panose="02040602050305030304" pitchFamily="18" charset="0"/>
              </a:rPr>
              <a:t>Scientific findings affect technical progress, but not vice versa.</a:t>
            </a:r>
          </a:p>
          <a:p>
            <a:pPr algn="l"/>
            <a:r>
              <a:rPr lang="en-US" sz="2400" dirty="0">
                <a:latin typeface="Book Antiqua" panose="02040602050305030304" pitchFamily="18" charset="0"/>
              </a:rPr>
              <a:t>- can describe examples of how scientific and technical knowledge influence each other.</a:t>
            </a:r>
          </a:p>
          <a:p>
            <a:pPr algn="l"/>
            <a:r>
              <a:rPr lang="en-US" sz="2400" i="1" dirty="0">
                <a:solidFill>
                  <a:schemeClr val="accent1"/>
                </a:solidFill>
                <a:latin typeface="Book Antiqua" panose="02040602050305030304" pitchFamily="18" charset="0"/>
              </a:rPr>
              <a:t>Scientific theories represent secured knowledge. </a:t>
            </a:r>
            <a:endParaRPr lang="de-DE" sz="2400" i="1" dirty="0">
              <a:solidFill>
                <a:schemeClr val="accent1"/>
              </a:solidFill>
              <a:latin typeface="Book Antiqua" panose="02040602050305030304" pitchFamily="18" charset="0"/>
            </a:endParaRPr>
          </a:p>
          <a:p>
            <a:pPr algn="l"/>
            <a:r>
              <a:rPr lang="en-US" sz="2400" i="1" dirty="0">
                <a:solidFill>
                  <a:schemeClr val="accent1"/>
                </a:solidFill>
                <a:latin typeface="Book Antiqua" panose="02040602050305030304" pitchFamily="18" charset="0"/>
              </a:rPr>
              <a:t>The natural sciences provide the only source of knowledge.</a:t>
            </a:r>
          </a:p>
          <a:p>
            <a:pPr algn="l"/>
            <a:r>
              <a:rPr lang="en-US" sz="2400" dirty="0">
                <a:latin typeface="Book Antiqua" panose="02040602050305030304" pitchFamily="18" charset="0"/>
              </a:rPr>
              <a:t>- can describe ways of gaining knowledge in the natural sciences, their hypothetical character and their limits.</a:t>
            </a:r>
          </a:p>
          <a:p>
            <a:pPr algn="l"/>
            <a:r>
              <a:rPr lang="en-US" sz="2400" i="1" dirty="0">
                <a:solidFill>
                  <a:schemeClr val="accent1"/>
                </a:solidFill>
                <a:latin typeface="Book Antiqua" panose="02040602050305030304" pitchFamily="18" charset="0"/>
              </a:rPr>
              <a:t>Researchers work like hermits.</a:t>
            </a:r>
          </a:p>
          <a:p>
            <a:pPr algn="l"/>
            <a:r>
              <a:rPr lang="en-US" sz="2400" dirty="0">
                <a:latin typeface="Book Antiqua" panose="02040602050305030304" pitchFamily="18" charset="0"/>
              </a:rPr>
              <a:t>- can outline social structures that exist within historical and current scientific research.</a:t>
            </a:r>
          </a:p>
          <a:p>
            <a:pPr algn="l"/>
            <a:r>
              <a:rPr lang="en-US" sz="2400" i="1" dirty="0">
                <a:solidFill>
                  <a:schemeClr val="accent1"/>
                </a:solidFill>
                <a:latin typeface="Book Antiqua" panose="02040602050305030304" pitchFamily="18" charset="0"/>
              </a:rPr>
              <a:t>Today's ideas about the natural sciences will not need to be revised in the future.</a:t>
            </a:r>
          </a:p>
          <a:p>
            <a:pPr algn="l"/>
            <a:r>
              <a:rPr lang="en-US" sz="2400" dirty="0">
                <a:latin typeface="Book Antiqua" panose="02040602050305030304" pitchFamily="18" charset="0"/>
              </a:rPr>
              <a:t>- can explain that scientific knowledge is provisional.</a:t>
            </a:r>
          </a:p>
          <a:p>
            <a:pPr algn="l"/>
            <a:r>
              <a:rPr lang="en-US" sz="2400" i="1" dirty="0">
                <a:solidFill>
                  <a:schemeClr val="accent1"/>
                </a:solidFill>
                <a:latin typeface="Book Antiqua" panose="02040602050305030304" pitchFamily="18" charset="0"/>
              </a:rPr>
              <a:t>Natural sciences are an achievement of the Western world.</a:t>
            </a:r>
          </a:p>
          <a:p>
            <a:pPr algn="l"/>
            <a:r>
              <a:rPr lang="en-US" sz="2400" dirty="0">
                <a:latin typeface="Book Antiqua" panose="02040602050305030304" pitchFamily="18" charset="0"/>
              </a:rPr>
              <a:t>- can classify and evaluate science as a cross-cultural achievement.</a:t>
            </a:r>
            <a:endParaRPr lang="de-DE" sz="2400" dirty="0">
              <a:latin typeface="Book Antiqua" panose="02040602050305030304" pitchFamily="18" charset="0"/>
            </a:endParaRPr>
          </a:p>
        </p:txBody>
      </p:sp>
    </p:spTree>
    <p:extLst>
      <p:ext uri="{BB962C8B-B14F-4D97-AF65-F5344CB8AC3E}">
        <p14:creationId xmlns:p14="http://schemas.microsoft.com/office/powerpoint/2010/main" val="2367380585"/>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50800" y="8470900"/>
            <a:ext cx="12979400" cy="774700"/>
          </a:xfrm>
          <a:custGeom>
            <a:avLst/>
            <a:gdLst/>
            <a:ahLst/>
            <a:cxnLst>
              <a:cxn ang="0">
                <a:pos x="wd2" y="hd2"/>
              </a:cxn>
              <a:cxn ang="5400000">
                <a:pos x="wd2" y="hd2"/>
              </a:cxn>
              <a:cxn ang="10800000">
                <a:pos x="wd2" y="hd2"/>
              </a:cxn>
              <a:cxn ang="16200000">
                <a:pos x="wd2" y="hd2"/>
              </a:cxn>
            </a:cxnLst>
            <a:rect l="0" t="0" r="r" b="b"/>
            <a:pathLst>
              <a:path w="21600" h="21600" extrusionOk="0">
                <a:moveTo>
                  <a:pt x="0" y="2833"/>
                </a:moveTo>
                <a:lnTo>
                  <a:pt x="21600" y="0"/>
                </a:lnTo>
                <a:lnTo>
                  <a:pt x="21579" y="21600"/>
                </a:lnTo>
                <a:lnTo>
                  <a:pt x="0" y="11331"/>
                </a:lnTo>
                <a:lnTo>
                  <a:pt x="0" y="2833"/>
                </a:lnTo>
                <a:close/>
              </a:path>
            </a:pathLst>
          </a:custGeom>
          <a:solidFill>
            <a:srgbClr val="000000"/>
          </a:solidFill>
          <a:ln w="12700">
            <a:miter lim="400000"/>
          </a:ln>
        </p:spPr>
        <p:txBody>
          <a:bodyPr lIns="25400" tIns="25400" rIns="25400" bIns="25400" anchor="ctr"/>
          <a:lstStyle/>
          <a:p>
            <a:pPr>
              <a:defRPr sz="4200">
                <a:latin typeface="Gill Sans"/>
                <a:ea typeface="Gill Sans"/>
                <a:cs typeface="Gill Sans"/>
                <a:sym typeface="Gill Sans"/>
              </a:defRPr>
            </a:pPr>
            <a:endParaRPr/>
          </a:p>
        </p:txBody>
      </p:sp>
      <p:sp>
        <p:nvSpPr>
          <p:cNvPr id="120" name="Shape 120"/>
          <p:cNvSpPr/>
          <p:nvPr/>
        </p:nvSpPr>
        <p:spPr>
          <a:xfrm>
            <a:off x="8963895" y="8568461"/>
            <a:ext cx="3906938" cy="24987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spAutoFit/>
          </a:bodyPr>
          <a:lstStyle/>
          <a:p>
            <a:pPr algn="r" defTabSz="1168400">
              <a:defRPr sz="1300">
                <a:solidFill>
                  <a:srgbClr val="FFFFFF"/>
                </a:solidFill>
                <a:latin typeface="Helvetica Neue"/>
                <a:ea typeface="Helvetica Neue"/>
                <a:cs typeface="Helvetica Neue"/>
                <a:sym typeface="Helvetica Neue"/>
              </a:defRPr>
            </a:pPr>
            <a:r>
              <a:rPr lang="de-DE" dirty="0">
                <a:latin typeface="Helvetica Neue Medium"/>
                <a:sym typeface="Helvetica Neue Medium"/>
              </a:rPr>
              <a:t>juergen.langlet@t-online.de</a:t>
            </a:r>
            <a:endParaRPr dirty="0">
              <a:latin typeface="Helvetica Neue Light"/>
              <a:ea typeface="Helvetica Neue Light"/>
              <a:cs typeface="Helvetica Neue Light"/>
              <a:sym typeface="Helvetica Neue Light"/>
            </a:endParaRPr>
          </a:p>
        </p:txBody>
      </p:sp>
      <p:sp>
        <p:nvSpPr>
          <p:cNvPr id="121" name="Shape 121"/>
          <p:cNvSpPr/>
          <p:nvPr/>
        </p:nvSpPr>
        <p:spPr>
          <a:xfrm>
            <a:off x="-666106" y="8445500"/>
            <a:ext cx="13852940" cy="1663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309" y="6483"/>
                </a:lnTo>
                <a:lnTo>
                  <a:pt x="21600" y="15752"/>
                </a:lnTo>
                <a:lnTo>
                  <a:pt x="21302" y="19945"/>
                </a:lnTo>
                <a:lnTo>
                  <a:pt x="249" y="21434"/>
                </a:lnTo>
                <a:lnTo>
                  <a:pt x="21" y="21600"/>
                </a:lnTo>
                <a:lnTo>
                  <a:pt x="0" y="0"/>
                </a:lnTo>
                <a:close/>
              </a:path>
            </a:pathLst>
          </a:custGeom>
          <a:solidFill>
            <a:srgbClr val="009EE0"/>
          </a:solidFill>
          <a:ln w="12700">
            <a:miter lim="400000"/>
          </a:ln>
        </p:spPr>
        <p:txBody>
          <a:bodyPr lIns="25400" tIns="25400" rIns="25400" bIns="25400" anchor="ctr"/>
          <a:lstStyle/>
          <a:p>
            <a:pPr>
              <a:defRPr sz="4200">
                <a:latin typeface="Gill Sans"/>
                <a:ea typeface="Gill Sans"/>
                <a:cs typeface="Gill Sans"/>
                <a:sym typeface="Gill Sans"/>
              </a:defRPr>
            </a:pPr>
            <a:endParaRPr dirty="0"/>
          </a:p>
        </p:txBody>
      </p:sp>
      <p:pic>
        <p:nvPicPr>
          <p:cNvPr id="6" name="Grafik 5">
            <a:extLst>
              <a:ext uri="{FF2B5EF4-FFF2-40B4-BE49-F238E27FC236}">
                <a16:creationId xmlns:a16="http://schemas.microsoft.com/office/drawing/2014/main" xmlns="" id="{9FB964B7-A91B-445A-881E-8C2F305C60D3}"/>
              </a:ext>
            </a:extLst>
          </p:cNvPr>
          <p:cNvPicPr/>
          <p:nvPr/>
        </p:nvPicPr>
        <p:blipFill>
          <a:blip r:embed="rId3"/>
          <a:stretch>
            <a:fillRect/>
          </a:stretch>
        </p:blipFill>
        <p:spPr>
          <a:xfrm>
            <a:off x="424815" y="8576627"/>
            <a:ext cx="2096770" cy="1020445"/>
          </a:xfrm>
          <a:prstGeom prst="rect">
            <a:avLst/>
          </a:prstGeom>
        </p:spPr>
      </p:pic>
      <p:sp>
        <p:nvSpPr>
          <p:cNvPr id="2" name="Textfeld 1">
            <a:extLst>
              <a:ext uri="{FF2B5EF4-FFF2-40B4-BE49-F238E27FC236}">
                <a16:creationId xmlns:a16="http://schemas.microsoft.com/office/drawing/2014/main" xmlns="" id="{01A7F307-CA45-449F-AFED-19B44EE48ED3}"/>
              </a:ext>
            </a:extLst>
          </p:cNvPr>
          <p:cNvSpPr txBox="1"/>
          <p:nvPr/>
        </p:nvSpPr>
        <p:spPr>
          <a:xfrm>
            <a:off x="2707234" y="8954204"/>
            <a:ext cx="793326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1800" b="1" i="0" u="none" strike="noStrike" cap="none" spc="0" normalizeH="0" baseline="0" dirty="0">
                <a:ln>
                  <a:noFill/>
                </a:ln>
                <a:solidFill>
                  <a:schemeClr val="bg1"/>
                </a:solidFill>
                <a:effectLst/>
                <a:uFillTx/>
                <a:latin typeface="+mn-lt"/>
                <a:ea typeface="+mn-ea"/>
                <a:cs typeface="+mn-cs"/>
                <a:sym typeface="Helvetica Light"/>
              </a:rPr>
              <a:t>German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Association</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for</a:t>
            </a:r>
            <a:r>
              <a:rPr kumimoji="0" lang="de-DE" sz="1800" b="1" i="0" u="none" strike="noStrike" cap="none" spc="0" normalizeH="0" baseline="0" dirty="0">
                <a:ln>
                  <a:noFill/>
                </a:ln>
                <a:solidFill>
                  <a:schemeClr val="bg1"/>
                </a:solidFill>
                <a:effectLst/>
                <a:uFillTx/>
                <a:latin typeface="+mn-lt"/>
                <a:ea typeface="+mn-ea"/>
                <a:cs typeface="+mn-cs"/>
                <a:sym typeface="Helvetica Light"/>
              </a:rPr>
              <a:t> the Promotion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of</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Mathematical</a:t>
            </a:r>
            <a:r>
              <a:rPr kumimoji="0" lang="de-DE" sz="1800" b="1" i="0" u="none" strike="noStrike" cap="none" spc="0" normalizeH="0" baseline="0" dirty="0">
                <a:ln>
                  <a:noFill/>
                </a:ln>
                <a:solidFill>
                  <a:schemeClr val="bg1"/>
                </a:solidFill>
                <a:effectLst/>
                <a:uFillTx/>
                <a:latin typeface="+mn-lt"/>
                <a:ea typeface="+mn-ea"/>
                <a:cs typeface="+mn-cs"/>
                <a:sym typeface="Helvetica Light"/>
              </a:rPr>
              <a:t> and Scientific Teaching</a:t>
            </a:r>
            <a:r>
              <a:rPr kumimoji="0" lang="de-DE" sz="1800" b="0" i="0" u="none" strike="noStrike" cap="none" spc="0" normalizeH="0" baseline="0" dirty="0">
                <a:ln>
                  <a:noFill/>
                </a:ln>
                <a:solidFill>
                  <a:srgbClr val="000000"/>
                </a:solidFill>
                <a:effectLst/>
                <a:uFillTx/>
                <a:latin typeface="+mn-lt"/>
                <a:ea typeface="+mn-ea"/>
                <a:cs typeface="+mn-cs"/>
                <a:sym typeface="Helvetica Light"/>
              </a:rPr>
              <a:t> </a:t>
            </a:r>
          </a:p>
        </p:txBody>
      </p:sp>
      <p:sp>
        <p:nvSpPr>
          <p:cNvPr id="3" name="Textfeld 2">
            <a:extLst>
              <a:ext uri="{FF2B5EF4-FFF2-40B4-BE49-F238E27FC236}">
                <a16:creationId xmlns:a16="http://schemas.microsoft.com/office/drawing/2014/main" xmlns="" id="{AF3673F0-F481-42DB-B245-539001AC58BB}"/>
              </a:ext>
            </a:extLst>
          </p:cNvPr>
          <p:cNvSpPr txBox="1"/>
          <p:nvPr/>
        </p:nvSpPr>
        <p:spPr>
          <a:xfrm>
            <a:off x="195646" y="57110"/>
            <a:ext cx="1256273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Common Framework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of</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Reference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for</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the Natural Sciences (Minimum Standards</a:t>
            </a:r>
            <a:r>
              <a:rPr kumimoji="0" lang="de-DE" sz="2000" b="0" i="0" u="none" strike="noStrike" cap="none" spc="0" normalizeH="0" baseline="0" dirty="0">
                <a:ln>
                  <a:noFill/>
                </a:ln>
                <a:solidFill>
                  <a:srgbClr val="000000"/>
                </a:solidFill>
                <a:effectLst/>
                <a:highlight>
                  <a:srgbClr val="000080"/>
                </a:highlight>
                <a:uFillTx/>
                <a:latin typeface="+mn-lt"/>
                <a:ea typeface="+mn-ea"/>
                <a:cs typeface="+mn-cs"/>
                <a:sym typeface="Helvetica Light"/>
              </a:rPr>
              <a:t>)</a:t>
            </a:r>
          </a:p>
        </p:txBody>
      </p:sp>
      <p:sp>
        <p:nvSpPr>
          <p:cNvPr id="4" name="Textfeld 3">
            <a:extLst>
              <a:ext uri="{FF2B5EF4-FFF2-40B4-BE49-F238E27FC236}">
                <a16:creationId xmlns:a16="http://schemas.microsoft.com/office/drawing/2014/main" xmlns="" id="{6F87AB33-9AB2-4AD6-A7F0-67AA24220141}"/>
              </a:ext>
            </a:extLst>
          </p:cNvPr>
          <p:cNvSpPr txBox="1"/>
          <p:nvPr/>
        </p:nvSpPr>
        <p:spPr>
          <a:xfrm>
            <a:off x="424815" y="3881755"/>
            <a:ext cx="1019764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Wingdings" panose="05000000000000000000" pitchFamily="2" charset="2"/>
              <a:buChar char="Ø"/>
              <a:tabLst/>
            </a:pPr>
            <a:endParaRPr kumimoji="0" lang="de-DE" sz="3600" b="0" i="0" u="none" strike="noStrike" cap="none" spc="0" normalizeH="0" baseline="0" dirty="0">
              <a:ln>
                <a:noFill/>
              </a:ln>
              <a:solidFill>
                <a:srgbClr val="000000"/>
              </a:solidFill>
              <a:effectLst/>
              <a:uFillTx/>
              <a:latin typeface="Book Antiqua" panose="02040602050305030304" pitchFamily="18" charset="0"/>
              <a:sym typeface="Helvetica Light"/>
            </a:endParaRPr>
          </a:p>
        </p:txBody>
      </p:sp>
      <p:graphicFrame>
        <p:nvGraphicFramePr>
          <p:cNvPr id="5" name="Objekt 4">
            <a:extLst>
              <a:ext uri="{FF2B5EF4-FFF2-40B4-BE49-F238E27FC236}">
                <a16:creationId xmlns:a16="http://schemas.microsoft.com/office/drawing/2014/main" xmlns="" id="{3A118A28-EE60-4DE7-A418-F5A499AF1AE1}"/>
              </a:ext>
            </a:extLst>
          </p:cNvPr>
          <p:cNvGraphicFramePr>
            <a:graphicFrameLocks noChangeAspect="1"/>
          </p:cNvGraphicFramePr>
          <p:nvPr>
            <p:extLst>
              <p:ext uri="{D42A27DB-BD31-4B8C-83A1-F6EECF244321}">
                <p14:modId xmlns:p14="http://schemas.microsoft.com/office/powerpoint/2010/main" val="2874449250"/>
              </p:ext>
            </p:extLst>
          </p:nvPr>
        </p:nvGraphicFramePr>
        <p:xfrm>
          <a:off x="92074" y="92074"/>
          <a:ext cx="12562733" cy="8878783"/>
        </p:xfrm>
        <a:graphic>
          <a:graphicData uri="http://schemas.openxmlformats.org/presentationml/2006/ole">
            <mc:AlternateContent xmlns:mc="http://schemas.openxmlformats.org/markup-compatibility/2006">
              <mc:Choice xmlns:v="urn:schemas-microsoft-com:vml" Requires="v">
                <p:oleObj spid="_x0000_s3101" name="Acrobat Document" r:id="rId4" imgW="6415717" imgH="4533798" progId="AcroExch.Document.DC">
                  <p:embed/>
                </p:oleObj>
              </mc:Choice>
              <mc:Fallback>
                <p:oleObj name="Acrobat Document" r:id="rId4" imgW="6415717" imgH="4533798" progId="AcroExch.Document.DC">
                  <p:embed/>
                  <p:pic>
                    <p:nvPicPr>
                      <p:cNvPr id="0" name=""/>
                      <p:cNvPicPr/>
                      <p:nvPr/>
                    </p:nvPicPr>
                    <p:blipFill>
                      <a:blip r:embed="rId5"/>
                      <a:stretch>
                        <a:fillRect/>
                      </a:stretch>
                    </p:blipFill>
                    <p:spPr>
                      <a:xfrm>
                        <a:off x="92074" y="92074"/>
                        <a:ext cx="12562733" cy="8878783"/>
                      </a:xfrm>
                      <a:prstGeom prst="rect">
                        <a:avLst/>
                      </a:prstGeom>
                    </p:spPr>
                  </p:pic>
                </p:oleObj>
              </mc:Fallback>
            </mc:AlternateContent>
          </a:graphicData>
        </a:graphic>
      </p:graphicFrame>
    </p:spTree>
    <p:extLst>
      <p:ext uri="{BB962C8B-B14F-4D97-AF65-F5344CB8AC3E}">
        <p14:creationId xmlns:p14="http://schemas.microsoft.com/office/powerpoint/2010/main" val="378772239"/>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50800" y="8470900"/>
            <a:ext cx="12979400" cy="774700"/>
          </a:xfrm>
          <a:custGeom>
            <a:avLst/>
            <a:gdLst/>
            <a:ahLst/>
            <a:cxnLst>
              <a:cxn ang="0">
                <a:pos x="wd2" y="hd2"/>
              </a:cxn>
              <a:cxn ang="5400000">
                <a:pos x="wd2" y="hd2"/>
              </a:cxn>
              <a:cxn ang="10800000">
                <a:pos x="wd2" y="hd2"/>
              </a:cxn>
              <a:cxn ang="16200000">
                <a:pos x="wd2" y="hd2"/>
              </a:cxn>
            </a:cxnLst>
            <a:rect l="0" t="0" r="r" b="b"/>
            <a:pathLst>
              <a:path w="21600" h="21600" extrusionOk="0">
                <a:moveTo>
                  <a:pt x="0" y="2833"/>
                </a:moveTo>
                <a:lnTo>
                  <a:pt x="21600" y="0"/>
                </a:lnTo>
                <a:lnTo>
                  <a:pt x="21579" y="21600"/>
                </a:lnTo>
                <a:lnTo>
                  <a:pt x="0" y="11331"/>
                </a:lnTo>
                <a:lnTo>
                  <a:pt x="0" y="2833"/>
                </a:lnTo>
                <a:close/>
              </a:path>
            </a:pathLst>
          </a:custGeom>
          <a:solidFill>
            <a:srgbClr val="000000"/>
          </a:solidFill>
          <a:ln w="12700">
            <a:miter lim="400000"/>
          </a:ln>
        </p:spPr>
        <p:txBody>
          <a:bodyPr lIns="25400" tIns="25400" rIns="25400" bIns="25400" anchor="ctr"/>
          <a:lstStyle/>
          <a:p>
            <a:pPr>
              <a:defRPr sz="4200">
                <a:latin typeface="Gill Sans"/>
                <a:ea typeface="Gill Sans"/>
                <a:cs typeface="Gill Sans"/>
                <a:sym typeface="Gill Sans"/>
              </a:defRPr>
            </a:pPr>
            <a:endParaRPr/>
          </a:p>
        </p:txBody>
      </p:sp>
      <p:sp>
        <p:nvSpPr>
          <p:cNvPr id="120" name="Shape 120"/>
          <p:cNvSpPr/>
          <p:nvPr/>
        </p:nvSpPr>
        <p:spPr>
          <a:xfrm>
            <a:off x="8963895" y="8568461"/>
            <a:ext cx="3906938" cy="24987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spAutoFit/>
          </a:bodyPr>
          <a:lstStyle/>
          <a:p>
            <a:pPr algn="r" defTabSz="1168400">
              <a:defRPr sz="1300">
                <a:solidFill>
                  <a:srgbClr val="FFFFFF"/>
                </a:solidFill>
                <a:latin typeface="Helvetica Neue"/>
                <a:ea typeface="Helvetica Neue"/>
                <a:cs typeface="Helvetica Neue"/>
                <a:sym typeface="Helvetica Neue"/>
              </a:defRPr>
            </a:pPr>
            <a:r>
              <a:rPr lang="de-DE" dirty="0">
                <a:latin typeface="Helvetica Neue Medium"/>
                <a:sym typeface="Helvetica Neue Medium"/>
              </a:rPr>
              <a:t>juergen.langlet@t-online.de</a:t>
            </a:r>
            <a:endParaRPr dirty="0">
              <a:latin typeface="Helvetica Neue Light"/>
              <a:ea typeface="Helvetica Neue Light"/>
              <a:cs typeface="Helvetica Neue Light"/>
              <a:sym typeface="Helvetica Neue Light"/>
            </a:endParaRPr>
          </a:p>
        </p:txBody>
      </p:sp>
      <p:sp>
        <p:nvSpPr>
          <p:cNvPr id="121" name="Shape 121"/>
          <p:cNvSpPr/>
          <p:nvPr/>
        </p:nvSpPr>
        <p:spPr>
          <a:xfrm>
            <a:off x="-666106" y="8445500"/>
            <a:ext cx="13852940" cy="1663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309" y="6483"/>
                </a:lnTo>
                <a:lnTo>
                  <a:pt x="21600" y="15752"/>
                </a:lnTo>
                <a:lnTo>
                  <a:pt x="21302" y="19945"/>
                </a:lnTo>
                <a:lnTo>
                  <a:pt x="249" y="21434"/>
                </a:lnTo>
                <a:lnTo>
                  <a:pt x="21" y="21600"/>
                </a:lnTo>
                <a:lnTo>
                  <a:pt x="0" y="0"/>
                </a:lnTo>
                <a:close/>
              </a:path>
            </a:pathLst>
          </a:custGeom>
          <a:solidFill>
            <a:srgbClr val="009EE0"/>
          </a:solidFill>
          <a:ln w="12700">
            <a:miter lim="400000"/>
          </a:ln>
        </p:spPr>
        <p:txBody>
          <a:bodyPr lIns="25400" tIns="25400" rIns="25400" bIns="25400" anchor="ctr"/>
          <a:lstStyle/>
          <a:p>
            <a:pPr>
              <a:defRPr sz="4200">
                <a:latin typeface="Gill Sans"/>
                <a:ea typeface="Gill Sans"/>
                <a:cs typeface="Gill Sans"/>
                <a:sym typeface="Gill Sans"/>
              </a:defRPr>
            </a:pPr>
            <a:endParaRPr dirty="0"/>
          </a:p>
        </p:txBody>
      </p:sp>
      <p:pic>
        <p:nvPicPr>
          <p:cNvPr id="6" name="Grafik 5">
            <a:extLst>
              <a:ext uri="{FF2B5EF4-FFF2-40B4-BE49-F238E27FC236}">
                <a16:creationId xmlns:a16="http://schemas.microsoft.com/office/drawing/2014/main" xmlns="" id="{9FB964B7-A91B-445A-881E-8C2F305C60D3}"/>
              </a:ext>
            </a:extLst>
          </p:cNvPr>
          <p:cNvPicPr/>
          <p:nvPr/>
        </p:nvPicPr>
        <p:blipFill>
          <a:blip r:embed="rId2"/>
          <a:stretch>
            <a:fillRect/>
          </a:stretch>
        </p:blipFill>
        <p:spPr>
          <a:xfrm>
            <a:off x="424815" y="8576627"/>
            <a:ext cx="2096770" cy="1020445"/>
          </a:xfrm>
          <a:prstGeom prst="rect">
            <a:avLst/>
          </a:prstGeom>
        </p:spPr>
      </p:pic>
      <p:sp>
        <p:nvSpPr>
          <p:cNvPr id="2" name="Textfeld 1">
            <a:extLst>
              <a:ext uri="{FF2B5EF4-FFF2-40B4-BE49-F238E27FC236}">
                <a16:creationId xmlns:a16="http://schemas.microsoft.com/office/drawing/2014/main" xmlns="" id="{01A7F307-CA45-449F-AFED-19B44EE48ED3}"/>
              </a:ext>
            </a:extLst>
          </p:cNvPr>
          <p:cNvSpPr txBox="1"/>
          <p:nvPr/>
        </p:nvSpPr>
        <p:spPr>
          <a:xfrm>
            <a:off x="2707234" y="8954204"/>
            <a:ext cx="793326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1800" b="1" i="0" u="none" strike="noStrike" cap="none" spc="0" normalizeH="0" baseline="0" dirty="0">
                <a:ln>
                  <a:noFill/>
                </a:ln>
                <a:solidFill>
                  <a:schemeClr val="bg1"/>
                </a:solidFill>
                <a:effectLst/>
                <a:uFillTx/>
                <a:latin typeface="+mn-lt"/>
                <a:ea typeface="+mn-ea"/>
                <a:cs typeface="+mn-cs"/>
                <a:sym typeface="Helvetica Light"/>
              </a:rPr>
              <a:t>German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Association</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for</a:t>
            </a:r>
            <a:r>
              <a:rPr kumimoji="0" lang="de-DE" sz="1800" b="1" i="0" u="none" strike="noStrike" cap="none" spc="0" normalizeH="0" baseline="0" dirty="0">
                <a:ln>
                  <a:noFill/>
                </a:ln>
                <a:solidFill>
                  <a:schemeClr val="bg1"/>
                </a:solidFill>
                <a:effectLst/>
                <a:uFillTx/>
                <a:latin typeface="+mn-lt"/>
                <a:ea typeface="+mn-ea"/>
                <a:cs typeface="+mn-cs"/>
                <a:sym typeface="Helvetica Light"/>
              </a:rPr>
              <a:t> the Promotion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of</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Mathematical</a:t>
            </a:r>
            <a:r>
              <a:rPr kumimoji="0" lang="de-DE" sz="1800" b="1" i="0" u="none" strike="noStrike" cap="none" spc="0" normalizeH="0" baseline="0" dirty="0">
                <a:ln>
                  <a:noFill/>
                </a:ln>
                <a:solidFill>
                  <a:schemeClr val="bg1"/>
                </a:solidFill>
                <a:effectLst/>
                <a:uFillTx/>
                <a:latin typeface="+mn-lt"/>
                <a:ea typeface="+mn-ea"/>
                <a:cs typeface="+mn-cs"/>
                <a:sym typeface="Helvetica Light"/>
              </a:rPr>
              <a:t> and Scientific Teaching</a:t>
            </a:r>
            <a:r>
              <a:rPr kumimoji="0" lang="de-DE" sz="1800" b="0" i="0" u="none" strike="noStrike" cap="none" spc="0" normalizeH="0" baseline="0" dirty="0">
                <a:ln>
                  <a:noFill/>
                </a:ln>
                <a:solidFill>
                  <a:srgbClr val="000000"/>
                </a:solidFill>
                <a:effectLst/>
                <a:uFillTx/>
                <a:latin typeface="+mn-lt"/>
                <a:ea typeface="+mn-ea"/>
                <a:cs typeface="+mn-cs"/>
                <a:sym typeface="Helvetica Light"/>
              </a:rPr>
              <a:t> </a:t>
            </a:r>
          </a:p>
        </p:txBody>
      </p:sp>
      <p:sp>
        <p:nvSpPr>
          <p:cNvPr id="3" name="Textfeld 2">
            <a:extLst>
              <a:ext uri="{FF2B5EF4-FFF2-40B4-BE49-F238E27FC236}">
                <a16:creationId xmlns:a16="http://schemas.microsoft.com/office/drawing/2014/main" xmlns="" id="{AF3673F0-F481-42DB-B245-539001AC58BB}"/>
              </a:ext>
            </a:extLst>
          </p:cNvPr>
          <p:cNvSpPr txBox="1"/>
          <p:nvPr/>
        </p:nvSpPr>
        <p:spPr>
          <a:xfrm>
            <a:off x="195646" y="57110"/>
            <a:ext cx="1256273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Common Framework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of</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Reference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for</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the Natural Sciences (Minimum Standards</a:t>
            </a:r>
            <a:r>
              <a:rPr kumimoji="0" lang="de-DE" sz="2000" b="0" i="0" u="none" strike="noStrike" cap="none" spc="0" normalizeH="0" baseline="0" dirty="0">
                <a:ln>
                  <a:noFill/>
                </a:ln>
                <a:solidFill>
                  <a:srgbClr val="000000"/>
                </a:solidFill>
                <a:effectLst/>
                <a:highlight>
                  <a:srgbClr val="000080"/>
                </a:highlight>
                <a:uFillTx/>
                <a:latin typeface="+mn-lt"/>
                <a:ea typeface="+mn-ea"/>
                <a:cs typeface="+mn-cs"/>
                <a:sym typeface="Helvetica Light"/>
              </a:rPr>
              <a:t>)</a:t>
            </a:r>
          </a:p>
        </p:txBody>
      </p:sp>
      <p:sp>
        <p:nvSpPr>
          <p:cNvPr id="4" name="Textfeld 3">
            <a:extLst>
              <a:ext uri="{FF2B5EF4-FFF2-40B4-BE49-F238E27FC236}">
                <a16:creationId xmlns:a16="http://schemas.microsoft.com/office/drawing/2014/main" xmlns="" id="{6F87AB33-9AB2-4AD6-A7F0-67AA24220141}"/>
              </a:ext>
            </a:extLst>
          </p:cNvPr>
          <p:cNvSpPr txBox="1"/>
          <p:nvPr/>
        </p:nvSpPr>
        <p:spPr>
          <a:xfrm>
            <a:off x="424815" y="780098"/>
            <a:ext cx="12333565" cy="75507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de-DE" b="1" dirty="0">
                <a:latin typeface="Book Antiqua" panose="02040602050305030304" pitchFamily="18" charset="0"/>
              </a:rPr>
              <a:t>Teaching </a:t>
            </a:r>
            <a:r>
              <a:rPr lang="de-DE" b="1" dirty="0" err="1">
                <a:latin typeface="Book Antiqua" panose="02040602050305030304" pitchFamily="18" charset="0"/>
              </a:rPr>
              <a:t>with</a:t>
            </a:r>
            <a:r>
              <a:rPr lang="de-DE" b="1" dirty="0">
                <a:latin typeface="Book Antiqua" panose="02040602050305030304" pitchFamily="18" charset="0"/>
              </a:rPr>
              <a:t> </a:t>
            </a:r>
            <a:r>
              <a:rPr lang="de-DE" b="1" dirty="0" err="1">
                <a:latin typeface="Book Antiqua" panose="02040602050305030304" pitchFamily="18" charset="0"/>
              </a:rPr>
              <a:t>commonsense</a:t>
            </a:r>
            <a:r>
              <a:rPr lang="de-DE" b="1" dirty="0">
                <a:latin typeface="Book Antiqua" panose="02040602050305030304" pitchFamily="18" charset="0"/>
              </a:rPr>
              <a:t> </a:t>
            </a:r>
            <a:r>
              <a:rPr lang="de-DE" b="1" dirty="0" err="1">
                <a:latin typeface="Book Antiqua" panose="02040602050305030304" pitchFamily="18" charset="0"/>
              </a:rPr>
              <a:t>ideas</a:t>
            </a:r>
            <a:endParaRPr lang="de-DE" b="1" dirty="0">
              <a:latin typeface="Book Antiqua" panose="02040602050305030304" pitchFamily="18" charset="0"/>
            </a:endParaRPr>
          </a:p>
          <a:p>
            <a:pPr algn="l"/>
            <a:r>
              <a:rPr lang="de-DE" sz="2800" b="1" dirty="0">
                <a:latin typeface="Book Antiqua" panose="02040602050305030304" pitchFamily="18" charset="0"/>
              </a:rPr>
              <a:t>Linking</a:t>
            </a:r>
            <a:r>
              <a:rPr lang="de-DE" sz="2800" dirty="0">
                <a:latin typeface="Book Antiqua" panose="02040602050305030304" pitchFamily="18" charset="0"/>
              </a:rPr>
              <a:t>: An </a:t>
            </a:r>
            <a:r>
              <a:rPr lang="de-DE" sz="2800" dirty="0" err="1">
                <a:latin typeface="Book Antiqua" panose="02040602050305030304" pitchFamily="18" charset="0"/>
              </a:rPr>
              <a:t>aspect</a:t>
            </a:r>
            <a:r>
              <a:rPr lang="de-DE" sz="2800" dirty="0">
                <a:latin typeface="Book Antiqua" panose="02040602050305030304" pitchFamily="18" charset="0"/>
              </a:rPr>
              <a:t> </a:t>
            </a:r>
            <a:r>
              <a:rPr lang="de-DE" sz="2800" dirty="0" err="1">
                <a:latin typeface="Book Antiqua" panose="02040602050305030304" pitchFamily="18" charset="0"/>
              </a:rPr>
              <a:t>of</a:t>
            </a:r>
            <a:r>
              <a:rPr lang="de-DE" sz="2800" dirty="0">
                <a:latin typeface="Book Antiqua" panose="02040602050305030304" pitchFamily="18" charset="0"/>
              </a:rPr>
              <a:t> </a:t>
            </a:r>
            <a:r>
              <a:rPr lang="de-DE" sz="2800" dirty="0" err="1">
                <a:latin typeface="Book Antiqua" panose="02040602050305030304" pitchFamily="18" charset="0"/>
              </a:rPr>
              <a:t>commonsense</a:t>
            </a:r>
            <a:r>
              <a:rPr lang="de-DE" sz="2800" dirty="0">
                <a:latin typeface="Book Antiqua" panose="02040602050305030304" pitchFamily="18" charset="0"/>
              </a:rPr>
              <a:t> </a:t>
            </a:r>
            <a:r>
              <a:rPr lang="de-DE" sz="2800" dirty="0" err="1">
                <a:latin typeface="Book Antiqua" panose="02040602050305030304" pitchFamily="18" charset="0"/>
              </a:rPr>
              <a:t>idea</a:t>
            </a:r>
            <a:r>
              <a:rPr lang="de-DE" sz="2800" dirty="0">
                <a:latin typeface="Book Antiqua" panose="02040602050305030304" pitchFamily="18" charset="0"/>
              </a:rPr>
              <a:t> </a:t>
            </a:r>
            <a:r>
              <a:rPr lang="de-DE" sz="2800" dirty="0" err="1">
                <a:latin typeface="Book Antiqua" panose="02040602050305030304" pitchFamily="18" charset="0"/>
              </a:rPr>
              <a:t>is</a:t>
            </a:r>
            <a:r>
              <a:rPr lang="de-DE" sz="2800" dirty="0">
                <a:latin typeface="Book Antiqua" panose="02040602050305030304" pitchFamily="18" charset="0"/>
              </a:rPr>
              <a:t> </a:t>
            </a:r>
            <a:r>
              <a:rPr lang="de-DE" sz="2800" dirty="0" err="1">
                <a:latin typeface="Book Antiqua" panose="02040602050305030304" pitchFamily="18" charset="0"/>
              </a:rPr>
              <a:t>tracked</a:t>
            </a:r>
            <a:r>
              <a:rPr lang="de-DE" sz="2800" dirty="0">
                <a:latin typeface="Book Antiqua" panose="02040602050305030304" pitchFamily="18" charset="0"/>
              </a:rPr>
              <a:t> down </a:t>
            </a:r>
            <a:r>
              <a:rPr lang="de-DE" sz="2800" dirty="0" err="1">
                <a:latin typeface="Book Antiqua" panose="02040602050305030304" pitchFamily="18" charset="0"/>
              </a:rPr>
              <a:t>which</a:t>
            </a:r>
            <a:r>
              <a:rPr lang="de-DE" sz="2800" dirty="0">
                <a:latin typeface="Book Antiqua" panose="02040602050305030304" pitchFamily="18" charset="0"/>
              </a:rPr>
              <a:t> </a:t>
            </a:r>
            <a:r>
              <a:rPr lang="de-DE" sz="2800" dirty="0" err="1">
                <a:latin typeface="Book Antiqua" panose="02040602050305030304" pitchFamily="18" charset="0"/>
              </a:rPr>
              <a:t>corresponds</a:t>
            </a:r>
            <a:r>
              <a:rPr lang="de-DE" sz="2800" dirty="0">
                <a:latin typeface="Book Antiqua" panose="02040602050305030304" pitchFamily="18" charset="0"/>
              </a:rPr>
              <a:t> </a:t>
            </a:r>
            <a:r>
              <a:rPr lang="de-DE" sz="2800" dirty="0" err="1">
                <a:latin typeface="Book Antiqua" panose="02040602050305030304" pitchFamily="18" charset="0"/>
              </a:rPr>
              <a:t>with</a:t>
            </a:r>
            <a:r>
              <a:rPr lang="de-DE" sz="2800" dirty="0">
                <a:latin typeface="Book Antiqua" panose="02040602050305030304" pitchFamily="18" charset="0"/>
              </a:rPr>
              <a:t> a </a:t>
            </a:r>
            <a:r>
              <a:rPr lang="de-DE" sz="2800" dirty="0" err="1">
                <a:latin typeface="Book Antiqua" panose="02040602050305030304" pitchFamily="18" charset="0"/>
              </a:rPr>
              <a:t>technical</a:t>
            </a:r>
            <a:r>
              <a:rPr lang="de-DE" sz="2800" dirty="0">
                <a:latin typeface="Book Antiqua" panose="02040602050305030304" pitchFamily="18" charset="0"/>
              </a:rPr>
              <a:t> </a:t>
            </a:r>
            <a:r>
              <a:rPr lang="de-DE" sz="2800" dirty="0" err="1">
                <a:latin typeface="Book Antiqua" panose="02040602050305030304" pitchFamily="18" charset="0"/>
              </a:rPr>
              <a:t>aspect</a:t>
            </a:r>
            <a:r>
              <a:rPr lang="de-DE" sz="2800" dirty="0">
                <a:latin typeface="Book Antiqua" panose="02040602050305030304" pitchFamily="18" charset="0"/>
              </a:rPr>
              <a:t> and </a:t>
            </a:r>
            <a:r>
              <a:rPr lang="de-DE" sz="2800" dirty="0" err="1">
                <a:latin typeface="Book Antiqua" panose="02040602050305030304" pitchFamily="18" charset="0"/>
              </a:rPr>
              <a:t>therefore</a:t>
            </a:r>
            <a:r>
              <a:rPr lang="de-DE" sz="2800" dirty="0">
                <a:latin typeface="Book Antiqua" panose="02040602050305030304" pitchFamily="18" charset="0"/>
              </a:rPr>
              <a:t> </a:t>
            </a:r>
            <a:r>
              <a:rPr lang="de-DE" sz="2800" dirty="0" err="1">
                <a:latin typeface="Book Antiqua" panose="02040602050305030304" pitchFamily="18" charset="0"/>
              </a:rPr>
              <a:t>provides</a:t>
            </a:r>
            <a:r>
              <a:rPr lang="de-DE" sz="2800" dirty="0">
                <a:latin typeface="Book Antiqua" panose="02040602050305030304" pitchFamily="18" charset="0"/>
              </a:rPr>
              <a:t> a </a:t>
            </a:r>
            <a:r>
              <a:rPr lang="de-DE" sz="2800" dirty="0" err="1">
                <a:latin typeface="Book Antiqua" panose="02040602050305030304" pitchFamily="18" charset="0"/>
              </a:rPr>
              <a:t>starting</a:t>
            </a:r>
            <a:r>
              <a:rPr lang="de-DE" sz="2800" dirty="0">
                <a:latin typeface="Book Antiqua" panose="02040602050305030304" pitchFamily="18" charset="0"/>
              </a:rPr>
              <a:t> </a:t>
            </a:r>
            <a:r>
              <a:rPr lang="de-DE" sz="2800" dirty="0" err="1">
                <a:latin typeface="Book Antiqua" panose="02040602050305030304" pitchFamily="18" charset="0"/>
              </a:rPr>
              <a:t>point</a:t>
            </a:r>
            <a:r>
              <a:rPr lang="de-DE" sz="2800" dirty="0">
                <a:latin typeface="Book Antiqua" panose="02040602050305030304" pitchFamily="18" charset="0"/>
              </a:rPr>
              <a:t> </a:t>
            </a:r>
            <a:r>
              <a:rPr lang="de-DE" sz="2800" dirty="0" err="1">
                <a:latin typeface="Book Antiqua" panose="02040602050305030304" pitchFamily="18" charset="0"/>
              </a:rPr>
              <a:t>from</a:t>
            </a:r>
            <a:r>
              <a:rPr lang="de-DE" sz="2800" dirty="0">
                <a:latin typeface="Book Antiqua" panose="02040602050305030304" pitchFamily="18" charset="0"/>
              </a:rPr>
              <a:t> </a:t>
            </a:r>
            <a:r>
              <a:rPr lang="de-DE" sz="2800" dirty="0" err="1">
                <a:latin typeface="Book Antiqua" panose="02040602050305030304" pitchFamily="18" charset="0"/>
              </a:rPr>
              <a:t>which</a:t>
            </a:r>
            <a:r>
              <a:rPr lang="de-DE" sz="2800" dirty="0">
                <a:latin typeface="Book Antiqua" panose="02040602050305030304" pitchFamily="18" charset="0"/>
              </a:rPr>
              <a:t> </a:t>
            </a:r>
            <a:r>
              <a:rPr lang="de-DE" sz="2800" dirty="0" err="1">
                <a:latin typeface="Book Antiqua" panose="02040602050305030304" pitchFamily="18" charset="0"/>
              </a:rPr>
              <a:t>it</a:t>
            </a:r>
            <a:r>
              <a:rPr lang="de-DE" sz="2800" dirty="0">
                <a:latin typeface="Book Antiqua" panose="02040602050305030304" pitchFamily="18" charset="0"/>
              </a:rPr>
              <a:t> </a:t>
            </a:r>
            <a:r>
              <a:rPr lang="de-DE" sz="2800" dirty="0" err="1">
                <a:latin typeface="Book Antiqua" panose="02040602050305030304" pitchFamily="18" charset="0"/>
              </a:rPr>
              <a:t>is</a:t>
            </a:r>
            <a:r>
              <a:rPr lang="de-DE" sz="2800" dirty="0">
                <a:latin typeface="Book Antiqua" panose="02040602050305030304" pitchFamily="18" charset="0"/>
              </a:rPr>
              <a:t> possible to </a:t>
            </a:r>
            <a:r>
              <a:rPr lang="de-DE" sz="2800" dirty="0" err="1">
                <a:latin typeface="Book Antiqua" panose="02040602050305030304" pitchFamily="18" charset="0"/>
              </a:rPr>
              <a:t>arrive</a:t>
            </a:r>
            <a:r>
              <a:rPr lang="de-DE" sz="2800" dirty="0">
                <a:latin typeface="Book Antiqua" panose="02040602050305030304" pitchFamily="18" charset="0"/>
              </a:rPr>
              <a:t> at </a:t>
            </a:r>
            <a:r>
              <a:rPr lang="de-DE" sz="2800" dirty="0" err="1">
                <a:latin typeface="Book Antiqua" panose="02040602050305030304" pitchFamily="18" charset="0"/>
              </a:rPr>
              <a:t>technically</a:t>
            </a:r>
            <a:r>
              <a:rPr lang="de-DE" sz="2800" dirty="0">
                <a:latin typeface="Book Antiqua" panose="02040602050305030304" pitchFamily="18" charset="0"/>
              </a:rPr>
              <a:t> </a:t>
            </a:r>
            <a:r>
              <a:rPr lang="de-DE" sz="2800" dirty="0" err="1">
                <a:latin typeface="Book Antiqua" panose="02040602050305030304" pitchFamily="18" charset="0"/>
              </a:rPr>
              <a:t>appropriate</a:t>
            </a:r>
            <a:r>
              <a:rPr lang="de-DE" sz="2800" dirty="0">
                <a:latin typeface="Book Antiqua" panose="02040602050305030304" pitchFamily="18" charset="0"/>
              </a:rPr>
              <a:t> </a:t>
            </a:r>
            <a:r>
              <a:rPr lang="de-DE" sz="2800" dirty="0" err="1">
                <a:latin typeface="Book Antiqua" panose="02040602050305030304" pitchFamily="18" charset="0"/>
              </a:rPr>
              <a:t>ideas</a:t>
            </a:r>
            <a:r>
              <a:rPr lang="de-DE" sz="2800" dirty="0">
                <a:latin typeface="Book Antiqua" panose="02040602050305030304" pitchFamily="18" charset="0"/>
              </a:rPr>
              <a:t> </a:t>
            </a:r>
          </a:p>
          <a:p>
            <a:pPr algn="l"/>
            <a:r>
              <a:rPr lang="de-DE" sz="2800" dirty="0">
                <a:latin typeface="Book Antiqua" panose="02040602050305030304" pitchFamily="18" charset="0"/>
              </a:rPr>
              <a:t>Supplement </a:t>
            </a:r>
            <a:r>
              <a:rPr lang="de-DE" sz="2800" dirty="0" err="1">
                <a:latin typeface="Book Antiqua" panose="02040602050305030304" pitchFamily="18" charset="0"/>
              </a:rPr>
              <a:t>by</a:t>
            </a:r>
            <a:r>
              <a:rPr lang="de-DE" sz="2800" dirty="0">
                <a:latin typeface="Book Antiqua" panose="02040602050305030304" pitchFamily="18" charset="0"/>
              </a:rPr>
              <a:t> a different angle (</a:t>
            </a:r>
            <a:r>
              <a:rPr lang="de-DE" sz="2800" b="1" dirty="0" err="1">
                <a:latin typeface="Book Antiqua" panose="02040602050305030304" pitchFamily="18" charset="0"/>
              </a:rPr>
              <a:t>change</a:t>
            </a:r>
            <a:r>
              <a:rPr lang="de-DE" sz="2800" b="1" dirty="0">
                <a:latin typeface="Book Antiqua" panose="02040602050305030304" pitchFamily="18" charset="0"/>
              </a:rPr>
              <a:t> </a:t>
            </a:r>
            <a:r>
              <a:rPr lang="de-DE" sz="2800" b="1" dirty="0" err="1">
                <a:latin typeface="Book Antiqua" panose="02040602050305030304" pitchFamily="18" charset="0"/>
              </a:rPr>
              <a:t>of</a:t>
            </a:r>
            <a:r>
              <a:rPr lang="de-DE" sz="2800" b="1" dirty="0">
                <a:latin typeface="Book Antiqua" panose="02040602050305030304" pitchFamily="18" charset="0"/>
              </a:rPr>
              <a:t> </a:t>
            </a:r>
            <a:r>
              <a:rPr lang="de-DE" sz="2800" b="1" dirty="0" err="1">
                <a:latin typeface="Book Antiqua" panose="02040602050305030304" pitchFamily="18" charset="0"/>
              </a:rPr>
              <a:t>perspective</a:t>
            </a:r>
            <a:r>
              <a:rPr lang="de-DE" sz="2800" dirty="0">
                <a:latin typeface="Book Antiqua" panose="02040602050305030304" pitchFamily="18" charset="0"/>
              </a:rPr>
              <a:t>): The </a:t>
            </a:r>
            <a:r>
              <a:rPr lang="de-DE" sz="2800" dirty="0" err="1">
                <a:latin typeface="Book Antiqua" panose="02040602050305030304" pitchFamily="18" charset="0"/>
              </a:rPr>
              <a:t>point</a:t>
            </a:r>
            <a:r>
              <a:rPr lang="de-DE" sz="2800" dirty="0">
                <a:latin typeface="Book Antiqua" panose="02040602050305030304" pitchFamily="18" charset="0"/>
              </a:rPr>
              <a:t> </a:t>
            </a:r>
            <a:r>
              <a:rPr lang="de-DE" sz="2800" dirty="0" err="1">
                <a:latin typeface="Book Antiqua" panose="02040602050305030304" pitchFamily="18" charset="0"/>
              </a:rPr>
              <a:t>of</a:t>
            </a:r>
            <a:r>
              <a:rPr lang="de-DE" sz="2800" dirty="0">
                <a:latin typeface="Book Antiqua" panose="02040602050305030304" pitchFamily="18" charset="0"/>
              </a:rPr>
              <a:t> </a:t>
            </a:r>
            <a:r>
              <a:rPr lang="de-DE" sz="2800" dirty="0" err="1">
                <a:latin typeface="Book Antiqua" panose="02040602050305030304" pitchFamily="18" charset="0"/>
              </a:rPr>
              <a:t>view</a:t>
            </a:r>
            <a:r>
              <a:rPr lang="de-DE" sz="2800" dirty="0">
                <a:latin typeface="Book Antiqua" panose="02040602050305030304" pitchFamily="18" charset="0"/>
              </a:rPr>
              <a:t> on </a:t>
            </a:r>
            <a:r>
              <a:rPr lang="de-DE" sz="2800" dirty="0" err="1">
                <a:latin typeface="Book Antiqua" panose="02040602050305030304" pitchFamily="18" charset="0"/>
              </a:rPr>
              <a:t>which</a:t>
            </a:r>
            <a:r>
              <a:rPr lang="de-DE" sz="2800" dirty="0">
                <a:latin typeface="Book Antiqua" panose="02040602050305030304" pitchFamily="18" charset="0"/>
              </a:rPr>
              <a:t> the </a:t>
            </a:r>
            <a:r>
              <a:rPr lang="de-DE" sz="2800" dirty="0" err="1">
                <a:latin typeface="Book Antiqua" panose="02040602050305030304" pitchFamily="18" charset="0"/>
              </a:rPr>
              <a:t>commonsense</a:t>
            </a:r>
            <a:r>
              <a:rPr lang="de-DE" sz="2800" dirty="0">
                <a:latin typeface="Book Antiqua" panose="02040602050305030304" pitchFamily="18" charset="0"/>
              </a:rPr>
              <a:t> </a:t>
            </a:r>
            <a:r>
              <a:rPr lang="de-DE" sz="2800" dirty="0" err="1">
                <a:latin typeface="Book Antiqua" panose="02040602050305030304" pitchFamily="18" charset="0"/>
              </a:rPr>
              <a:t>idea</a:t>
            </a:r>
            <a:r>
              <a:rPr lang="de-DE" sz="2800" dirty="0">
                <a:latin typeface="Book Antiqua" panose="02040602050305030304" pitchFamily="18" charset="0"/>
              </a:rPr>
              <a:t> </a:t>
            </a:r>
            <a:r>
              <a:rPr lang="de-DE" sz="2800" dirty="0" err="1">
                <a:latin typeface="Book Antiqua" panose="02040602050305030304" pitchFamily="18" charset="0"/>
              </a:rPr>
              <a:t>is</a:t>
            </a:r>
            <a:r>
              <a:rPr lang="de-DE" sz="2800" dirty="0">
                <a:latin typeface="Book Antiqua" panose="02040602050305030304" pitchFamily="18" charset="0"/>
              </a:rPr>
              <a:t> </a:t>
            </a:r>
            <a:r>
              <a:rPr lang="de-DE" sz="2800" dirty="0" err="1">
                <a:latin typeface="Book Antiqua" panose="02040602050305030304" pitchFamily="18" charset="0"/>
              </a:rPr>
              <a:t>based</a:t>
            </a:r>
            <a:r>
              <a:rPr lang="de-DE" sz="2800" dirty="0">
                <a:latin typeface="Book Antiqua" panose="02040602050305030304" pitchFamily="18" charset="0"/>
              </a:rPr>
              <a:t> </a:t>
            </a:r>
            <a:r>
              <a:rPr lang="de-DE" sz="2800" dirty="0" err="1">
                <a:latin typeface="Book Antiqua" panose="02040602050305030304" pitchFamily="18" charset="0"/>
              </a:rPr>
              <a:t>is</a:t>
            </a:r>
            <a:r>
              <a:rPr lang="de-DE" sz="2800" dirty="0">
                <a:latin typeface="Book Antiqua" panose="02040602050305030304" pitchFamily="18" charset="0"/>
              </a:rPr>
              <a:t> </a:t>
            </a:r>
            <a:r>
              <a:rPr lang="de-DE" sz="2800" dirty="0" err="1">
                <a:latin typeface="Book Antiqua" panose="02040602050305030304" pitchFamily="18" charset="0"/>
              </a:rPr>
              <a:t>supplemented</a:t>
            </a:r>
            <a:r>
              <a:rPr lang="de-DE" sz="2800" dirty="0">
                <a:latin typeface="Book Antiqua" panose="02040602050305030304" pitchFamily="18" charset="0"/>
              </a:rPr>
              <a:t> </a:t>
            </a:r>
            <a:r>
              <a:rPr lang="de-DE" sz="2800" dirty="0" err="1">
                <a:latin typeface="Book Antiqua" panose="02040602050305030304" pitchFamily="18" charset="0"/>
              </a:rPr>
              <a:t>by</a:t>
            </a:r>
            <a:r>
              <a:rPr lang="de-DE" sz="2800" dirty="0">
                <a:latin typeface="Book Antiqua" panose="02040602050305030304" pitchFamily="18" charset="0"/>
              </a:rPr>
              <a:t> a </a:t>
            </a:r>
            <a:r>
              <a:rPr lang="de-DE" sz="2800" dirty="0" err="1">
                <a:latin typeface="Book Antiqua" panose="02040602050305030304" pitchFamily="18" charset="0"/>
              </a:rPr>
              <a:t>new</a:t>
            </a:r>
            <a:r>
              <a:rPr lang="de-DE" sz="2800" dirty="0">
                <a:latin typeface="Book Antiqua" panose="02040602050305030304" pitchFamily="18" charset="0"/>
              </a:rPr>
              <a:t> </a:t>
            </a:r>
            <a:r>
              <a:rPr lang="de-DE" sz="2800" dirty="0" err="1">
                <a:latin typeface="Book Antiqua" panose="02040602050305030304" pitchFamily="18" charset="0"/>
              </a:rPr>
              <a:t>perspective</a:t>
            </a:r>
            <a:r>
              <a:rPr lang="de-DE" sz="2800" dirty="0">
                <a:latin typeface="Book Antiqua" panose="02040602050305030304" pitchFamily="18" charset="0"/>
              </a:rPr>
              <a:t> </a:t>
            </a:r>
            <a:r>
              <a:rPr lang="de-DE" sz="2800" dirty="0" err="1">
                <a:latin typeface="Book Antiqua" panose="02040602050305030304" pitchFamily="18" charset="0"/>
              </a:rPr>
              <a:t>which</a:t>
            </a:r>
            <a:r>
              <a:rPr lang="de-DE" sz="2800" dirty="0">
                <a:latin typeface="Book Antiqua" panose="02040602050305030304" pitchFamily="18" charset="0"/>
              </a:rPr>
              <a:t> </a:t>
            </a:r>
            <a:r>
              <a:rPr lang="de-DE" sz="2800" dirty="0" err="1">
                <a:latin typeface="Book Antiqua" panose="02040602050305030304" pitchFamily="18" charset="0"/>
              </a:rPr>
              <a:t>revises</a:t>
            </a:r>
            <a:r>
              <a:rPr lang="de-DE" sz="2800" dirty="0">
                <a:latin typeface="Book Antiqua" panose="02040602050305030304" pitchFamily="18" charset="0"/>
              </a:rPr>
              <a:t> the </a:t>
            </a:r>
            <a:r>
              <a:rPr lang="de-DE" sz="2800" dirty="0" err="1">
                <a:latin typeface="Book Antiqua" panose="02040602050305030304" pitchFamily="18" charset="0"/>
              </a:rPr>
              <a:t>commonsense</a:t>
            </a:r>
            <a:r>
              <a:rPr lang="de-DE" sz="2800" dirty="0">
                <a:latin typeface="Book Antiqua" panose="02040602050305030304" pitchFamily="18" charset="0"/>
              </a:rPr>
              <a:t> </a:t>
            </a:r>
            <a:r>
              <a:rPr lang="de-DE" sz="2800" dirty="0" err="1">
                <a:latin typeface="Book Antiqua" panose="02040602050305030304" pitchFamily="18" charset="0"/>
              </a:rPr>
              <a:t>idea</a:t>
            </a:r>
            <a:r>
              <a:rPr lang="de-DE" sz="2800" dirty="0">
                <a:latin typeface="Book Antiqua" panose="02040602050305030304" pitchFamily="18" charset="0"/>
              </a:rPr>
              <a:t> (</a:t>
            </a:r>
            <a:r>
              <a:rPr lang="de-DE" sz="2800" dirty="0" err="1">
                <a:latin typeface="Book Antiqua" panose="02040602050305030304" pitchFamily="18" charset="0"/>
              </a:rPr>
              <a:t>lets</a:t>
            </a:r>
            <a:r>
              <a:rPr lang="de-DE" sz="2800" dirty="0">
                <a:latin typeface="Book Antiqua" panose="02040602050305030304" pitchFamily="18" charset="0"/>
              </a:rPr>
              <a:t> </a:t>
            </a:r>
            <a:r>
              <a:rPr lang="de-DE" sz="2800" dirty="0" err="1">
                <a:latin typeface="Book Antiqua" panose="02040602050305030304" pitchFamily="18" charset="0"/>
              </a:rPr>
              <a:t>it</a:t>
            </a:r>
            <a:r>
              <a:rPr lang="de-DE" sz="2800" dirty="0">
                <a:latin typeface="Book Antiqua" panose="02040602050305030304" pitchFamily="18" charset="0"/>
              </a:rPr>
              <a:t> </a:t>
            </a:r>
            <a:r>
              <a:rPr lang="de-DE" sz="2800" dirty="0" err="1">
                <a:latin typeface="Book Antiqua" panose="02040602050305030304" pitchFamily="18" charset="0"/>
              </a:rPr>
              <a:t>appear</a:t>
            </a:r>
            <a:r>
              <a:rPr lang="de-DE" sz="2800" dirty="0">
                <a:latin typeface="Book Antiqua" panose="02040602050305030304" pitchFamily="18" charset="0"/>
              </a:rPr>
              <a:t> in a </a:t>
            </a:r>
            <a:r>
              <a:rPr lang="de-DE" sz="2800" dirty="0" err="1">
                <a:latin typeface="Book Antiqua" panose="02040602050305030304" pitchFamily="18" charset="0"/>
              </a:rPr>
              <a:t>new</a:t>
            </a:r>
            <a:r>
              <a:rPr lang="de-DE" sz="2800" dirty="0">
                <a:latin typeface="Book Antiqua" panose="02040602050305030304" pitchFamily="18" charset="0"/>
              </a:rPr>
              <a:t> light)</a:t>
            </a:r>
          </a:p>
          <a:p>
            <a:pPr algn="l"/>
            <a:r>
              <a:rPr lang="de-DE" sz="2800" b="1" dirty="0" err="1">
                <a:latin typeface="Book Antiqua" panose="02040602050305030304" pitchFamily="18" charset="0"/>
              </a:rPr>
              <a:t>Contrast</a:t>
            </a:r>
            <a:r>
              <a:rPr lang="de-DE" sz="2800" dirty="0">
                <a:latin typeface="Book Antiqua" panose="02040602050305030304" pitchFamily="18" charset="0"/>
              </a:rPr>
              <a:t>: The </a:t>
            </a:r>
            <a:r>
              <a:rPr lang="de-DE" sz="2800" dirty="0" err="1">
                <a:latin typeface="Book Antiqua" panose="02040602050305030304" pitchFamily="18" charset="0"/>
              </a:rPr>
              <a:t>scientific</a:t>
            </a:r>
            <a:r>
              <a:rPr lang="de-DE" sz="2800" dirty="0">
                <a:latin typeface="Book Antiqua" panose="02040602050305030304" pitchFamily="18" charset="0"/>
              </a:rPr>
              <a:t> </a:t>
            </a:r>
            <a:r>
              <a:rPr lang="de-DE" sz="2800" dirty="0" err="1">
                <a:latin typeface="Book Antiqua" panose="02040602050305030304" pitchFamily="18" charset="0"/>
              </a:rPr>
              <a:t>concept</a:t>
            </a:r>
            <a:r>
              <a:rPr lang="de-DE" sz="2800" dirty="0">
                <a:latin typeface="Book Antiqua" panose="02040602050305030304" pitchFamily="18" charset="0"/>
              </a:rPr>
              <a:t> </a:t>
            </a:r>
            <a:r>
              <a:rPr lang="de-DE" sz="2800" dirty="0" err="1">
                <a:latin typeface="Book Antiqua" panose="02040602050305030304" pitchFamily="18" charset="0"/>
              </a:rPr>
              <a:t>is</a:t>
            </a:r>
            <a:r>
              <a:rPr lang="de-DE" sz="2800" dirty="0">
                <a:latin typeface="Book Antiqua" panose="02040602050305030304" pitchFamily="18" charset="0"/>
              </a:rPr>
              <a:t> </a:t>
            </a:r>
            <a:r>
              <a:rPr lang="de-DE" sz="2800" dirty="0" err="1">
                <a:latin typeface="Book Antiqua" panose="02040602050305030304" pitchFamily="18" charset="0"/>
              </a:rPr>
              <a:t>clearly</a:t>
            </a:r>
            <a:r>
              <a:rPr lang="de-DE" sz="2800" dirty="0">
                <a:latin typeface="Book Antiqua" panose="02040602050305030304" pitchFamily="18" charset="0"/>
              </a:rPr>
              <a:t> </a:t>
            </a:r>
            <a:r>
              <a:rPr lang="de-DE" sz="2800" dirty="0" err="1">
                <a:latin typeface="Book Antiqua" panose="02040602050305030304" pitchFamily="18" charset="0"/>
              </a:rPr>
              <a:t>contrasted</a:t>
            </a:r>
            <a:r>
              <a:rPr lang="de-DE" sz="2800" dirty="0">
                <a:latin typeface="Book Antiqua" panose="02040602050305030304" pitchFamily="18" charset="0"/>
              </a:rPr>
              <a:t> </a:t>
            </a:r>
            <a:r>
              <a:rPr lang="de-DE" sz="2800" dirty="0" err="1">
                <a:latin typeface="Book Antiqua" panose="02040602050305030304" pitchFamily="18" charset="0"/>
              </a:rPr>
              <a:t>with</a:t>
            </a:r>
            <a:r>
              <a:rPr lang="de-DE" sz="2800" dirty="0">
                <a:latin typeface="Book Antiqua" panose="02040602050305030304" pitchFamily="18" charset="0"/>
              </a:rPr>
              <a:t> the </a:t>
            </a:r>
            <a:r>
              <a:rPr lang="de-DE" sz="2800" dirty="0" err="1">
                <a:latin typeface="Book Antiqua" panose="02040602050305030304" pitchFamily="18" charset="0"/>
              </a:rPr>
              <a:t>commonsense</a:t>
            </a:r>
            <a:r>
              <a:rPr lang="de-DE" sz="2800" dirty="0">
                <a:latin typeface="Book Antiqua" panose="02040602050305030304" pitchFamily="18" charset="0"/>
              </a:rPr>
              <a:t> </a:t>
            </a:r>
            <a:r>
              <a:rPr lang="de-DE" sz="2800" dirty="0" err="1">
                <a:latin typeface="Book Antiqua" panose="02040602050305030304" pitchFamily="18" charset="0"/>
              </a:rPr>
              <a:t>idea</a:t>
            </a:r>
            <a:r>
              <a:rPr lang="de-DE" sz="2800" dirty="0">
                <a:latin typeface="Book Antiqua" panose="02040602050305030304" pitchFamily="18" charset="0"/>
              </a:rPr>
              <a:t> </a:t>
            </a:r>
            <a:r>
              <a:rPr lang="de-DE" sz="2800" dirty="0" err="1">
                <a:latin typeface="Book Antiqua" panose="02040602050305030304" pitchFamily="18" charset="0"/>
              </a:rPr>
              <a:t>as</a:t>
            </a:r>
            <a:r>
              <a:rPr lang="de-DE" sz="2800" dirty="0">
                <a:latin typeface="Book Antiqua" panose="02040602050305030304" pitchFamily="18" charset="0"/>
              </a:rPr>
              <a:t> an alternative. This </a:t>
            </a:r>
            <a:r>
              <a:rPr lang="de-DE" sz="2800" dirty="0" err="1">
                <a:latin typeface="Book Antiqua" panose="02040602050305030304" pitchFamily="18" charset="0"/>
              </a:rPr>
              <a:t>procedure</a:t>
            </a:r>
            <a:r>
              <a:rPr lang="de-DE" sz="2800" dirty="0">
                <a:latin typeface="Book Antiqua" panose="02040602050305030304" pitchFamily="18" charset="0"/>
              </a:rPr>
              <a:t> </a:t>
            </a:r>
            <a:r>
              <a:rPr lang="de-DE" sz="2800" dirty="0" err="1">
                <a:latin typeface="Book Antiqua" panose="02040602050305030304" pitchFamily="18" charset="0"/>
              </a:rPr>
              <a:t>can</a:t>
            </a:r>
            <a:r>
              <a:rPr lang="de-DE" sz="2800" dirty="0">
                <a:latin typeface="Book Antiqua" panose="02040602050305030304" pitchFamily="18" charset="0"/>
              </a:rPr>
              <a:t> </a:t>
            </a:r>
            <a:r>
              <a:rPr lang="de-DE" sz="2800" dirty="0" err="1">
                <a:latin typeface="Book Antiqua" panose="02040602050305030304" pitchFamily="18" charset="0"/>
              </a:rPr>
              <a:t>lead</a:t>
            </a:r>
            <a:r>
              <a:rPr lang="de-DE" sz="2800" dirty="0">
                <a:latin typeface="Book Antiqua" panose="02040602050305030304" pitchFamily="18" charset="0"/>
              </a:rPr>
              <a:t> to a </a:t>
            </a:r>
            <a:r>
              <a:rPr lang="de-DE" sz="2800" dirty="0" err="1">
                <a:latin typeface="Book Antiqua" panose="02040602050305030304" pitchFamily="18" charset="0"/>
              </a:rPr>
              <a:t>cognitive</a:t>
            </a:r>
            <a:r>
              <a:rPr lang="de-DE" sz="2800" dirty="0">
                <a:latin typeface="Book Antiqua" panose="02040602050305030304" pitchFamily="18" charset="0"/>
              </a:rPr>
              <a:t> </a:t>
            </a:r>
            <a:r>
              <a:rPr lang="de-DE" sz="2800" dirty="0" err="1">
                <a:latin typeface="Book Antiqua" panose="02040602050305030304" pitchFamily="18" charset="0"/>
              </a:rPr>
              <a:t>conflict</a:t>
            </a:r>
            <a:r>
              <a:rPr lang="de-DE" sz="2800" dirty="0">
                <a:latin typeface="Book Antiqua" panose="02040602050305030304" pitchFamily="18" charset="0"/>
              </a:rPr>
              <a:t>.</a:t>
            </a:r>
          </a:p>
          <a:p>
            <a:pPr algn="l"/>
            <a:r>
              <a:rPr lang="de-DE" sz="2800" b="1" dirty="0">
                <a:latin typeface="Book Antiqua" panose="02040602050305030304" pitchFamily="18" charset="0"/>
              </a:rPr>
              <a:t>Bridge</a:t>
            </a:r>
            <a:r>
              <a:rPr lang="de-DE" sz="2800" dirty="0">
                <a:latin typeface="Book Antiqua" panose="02040602050305030304" pitchFamily="18" charset="0"/>
              </a:rPr>
              <a:t>: </a:t>
            </a:r>
            <a:r>
              <a:rPr lang="de-DE" sz="2800" dirty="0" err="1">
                <a:latin typeface="Book Antiqua" panose="02040602050305030304" pitchFamily="18" charset="0"/>
              </a:rPr>
              <a:t>Occasionally</a:t>
            </a:r>
            <a:r>
              <a:rPr lang="de-DE" sz="2800" dirty="0">
                <a:latin typeface="Book Antiqua" panose="02040602050305030304" pitchFamily="18" charset="0"/>
              </a:rPr>
              <a:t>, </a:t>
            </a:r>
            <a:r>
              <a:rPr lang="de-DE" sz="2800" dirty="0" err="1">
                <a:latin typeface="Book Antiqua" panose="02040602050305030304" pitchFamily="18" charset="0"/>
              </a:rPr>
              <a:t>preconceptions</a:t>
            </a:r>
            <a:r>
              <a:rPr lang="de-DE" sz="2800" dirty="0">
                <a:latin typeface="Book Antiqua" panose="02040602050305030304" pitchFamily="18" charset="0"/>
              </a:rPr>
              <a:t> </a:t>
            </a:r>
            <a:r>
              <a:rPr lang="de-DE" sz="2800" dirty="0" err="1">
                <a:latin typeface="Book Antiqua" panose="02040602050305030304" pitchFamily="18" charset="0"/>
              </a:rPr>
              <a:t>even</a:t>
            </a:r>
            <a:r>
              <a:rPr lang="de-DE" sz="2800" dirty="0">
                <a:latin typeface="Book Antiqua" panose="02040602050305030304" pitchFamily="18" charset="0"/>
              </a:rPr>
              <a:t> </a:t>
            </a:r>
            <a:r>
              <a:rPr lang="de-DE" sz="2800" dirty="0" err="1">
                <a:latin typeface="Book Antiqua" panose="02040602050305030304" pitchFamily="18" charset="0"/>
              </a:rPr>
              <a:t>offer</a:t>
            </a:r>
            <a:r>
              <a:rPr lang="de-DE" sz="2800" dirty="0">
                <a:latin typeface="Book Antiqua" panose="02040602050305030304" pitchFamily="18" charset="0"/>
              </a:rPr>
              <a:t> the </a:t>
            </a:r>
            <a:r>
              <a:rPr lang="de-DE" sz="2800" dirty="0" err="1">
                <a:latin typeface="Book Antiqua" panose="02040602050305030304" pitchFamily="18" charset="0"/>
              </a:rPr>
              <a:t>chance</a:t>
            </a:r>
            <a:r>
              <a:rPr lang="de-DE" sz="2800" dirty="0">
                <a:latin typeface="Book Antiqua" panose="02040602050305030304" pitchFamily="18" charset="0"/>
              </a:rPr>
              <a:t> to </a:t>
            </a:r>
            <a:r>
              <a:rPr lang="de-DE" sz="2800" dirty="0" err="1">
                <a:latin typeface="Book Antiqua" panose="02040602050305030304" pitchFamily="18" charset="0"/>
              </a:rPr>
              <a:t>arrive</a:t>
            </a:r>
            <a:r>
              <a:rPr lang="de-DE" sz="2800" dirty="0">
                <a:latin typeface="Book Antiqua" panose="02040602050305030304" pitchFamily="18" charset="0"/>
              </a:rPr>
              <a:t> at </a:t>
            </a:r>
            <a:r>
              <a:rPr lang="de-DE" sz="2800" dirty="0" err="1">
                <a:latin typeface="Book Antiqua" panose="02040602050305030304" pitchFamily="18" charset="0"/>
              </a:rPr>
              <a:t>technically</a:t>
            </a:r>
            <a:r>
              <a:rPr lang="de-DE" sz="2800" dirty="0">
                <a:latin typeface="Book Antiqua" panose="02040602050305030304" pitchFamily="18" charset="0"/>
              </a:rPr>
              <a:t> </a:t>
            </a:r>
            <a:r>
              <a:rPr lang="de-DE" sz="2800" dirty="0" err="1">
                <a:latin typeface="Book Antiqua" panose="02040602050305030304" pitchFamily="18" charset="0"/>
              </a:rPr>
              <a:t>more</a:t>
            </a:r>
            <a:r>
              <a:rPr lang="de-DE" sz="2800" dirty="0">
                <a:latin typeface="Book Antiqua" panose="02040602050305030304" pitchFamily="18" charset="0"/>
              </a:rPr>
              <a:t> </a:t>
            </a:r>
            <a:r>
              <a:rPr lang="de-DE" sz="2800" dirty="0" err="1">
                <a:latin typeface="Book Antiqua" panose="02040602050305030304" pitchFamily="18" charset="0"/>
              </a:rPr>
              <a:t>appropriate</a:t>
            </a:r>
            <a:r>
              <a:rPr lang="de-DE" sz="2800" dirty="0">
                <a:latin typeface="Book Antiqua" panose="02040602050305030304" pitchFamily="18" charset="0"/>
              </a:rPr>
              <a:t> </a:t>
            </a:r>
            <a:r>
              <a:rPr lang="de-DE" sz="2800" dirty="0" err="1">
                <a:latin typeface="Book Antiqua" panose="02040602050305030304" pitchFamily="18" charset="0"/>
              </a:rPr>
              <a:t>solutions</a:t>
            </a:r>
            <a:r>
              <a:rPr lang="de-DE" sz="2800" dirty="0">
                <a:latin typeface="Book Antiqua" panose="02040602050305030304" pitchFamily="18" charset="0"/>
              </a:rPr>
              <a:t>, </a:t>
            </a:r>
            <a:r>
              <a:rPr lang="de-DE" sz="2800" dirty="0" err="1">
                <a:latin typeface="Book Antiqua" panose="02040602050305030304" pitchFamily="18" charset="0"/>
              </a:rPr>
              <a:t>sometimes</a:t>
            </a:r>
            <a:r>
              <a:rPr lang="de-DE" sz="2800" dirty="0">
                <a:latin typeface="Book Antiqua" panose="02040602050305030304" pitchFamily="18" charset="0"/>
              </a:rPr>
              <a:t> </a:t>
            </a:r>
            <a:r>
              <a:rPr lang="de-DE" sz="2800" dirty="0" err="1">
                <a:latin typeface="Book Antiqua" panose="02040602050305030304" pitchFamily="18" charset="0"/>
              </a:rPr>
              <a:t>even</a:t>
            </a:r>
            <a:r>
              <a:rPr lang="de-DE" sz="2800" dirty="0">
                <a:latin typeface="Book Antiqua" panose="02040602050305030304" pitchFamily="18" charset="0"/>
              </a:rPr>
              <a:t> </a:t>
            </a:r>
            <a:r>
              <a:rPr lang="de-DE" sz="2800" dirty="0" err="1">
                <a:latin typeface="Book Antiqua" panose="02040602050305030304" pitchFamily="18" charset="0"/>
              </a:rPr>
              <a:t>recognize</a:t>
            </a:r>
            <a:r>
              <a:rPr lang="de-DE" sz="2800" dirty="0">
                <a:latin typeface="Book Antiqua" panose="02040602050305030304" pitchFamily="18" charset="0"/>
              </a:rPr>
              <a:t> </a:t>
            </a:r>
            <a:r>
              <a:rPr lang="de-DE" sz="2800" dirty="0" err="1">
                <a:latin typeface="Book Antiqua" panose="02040602050305030304" pitchFamily="18" charset="0"/>
              </a:rPr>
              <a:t>technical</a:t>
            </a:r>
            <a:r>
              <a:rPr lang="de-DE" sz="2800" dirty="0">
                <a:latin typeface="Book Antiqua" panose="02040602050305030304" pitchFamily="18" charset="0"/>
              </a:rPr>
              <a:t> </a:t>
            </a:r>
            <a:r>
              <a:rPr lang="de-DE" sz="2800" dirty="0" err="1">
                <a:latin typeface="Book Antiqua" panose="02040602050305030304" pitchFamily="18" charset="0"/>
              </a:rPr>
              <a:t>defects</a:t>
            </a:r>
            <a:r>
              <a:rPr lang="de-DE" sz="2800" dirty="0">
                <a:latin typeface="Book Antiqua" panose="02040602050305030304" pitchFamily="18" charset="0"/>
              </a:rPr>
              <a:t>. </a:t>
            </a:r>
          </a:p>
          <a:p>
            <a:pPr algn="l"/>
            <a:r>
              <a:rPr lang="de-DE" sz="2800" dirty="0">
                <a:latin typeface="Book Antiqua" panose="02040602050305030304" pitchFamily="18" charset="0"/>
              </a:rPr>
              <a:t>This type </a:t>
            </a:r>
            <a:r>
              <a:rPr lang="de-DE" sz="2800" dirty="0" err="1">
                <a:latin typeface="Book Antiqua" panose="02040602050305030304" pitchFamily="18" charset="0"/>
              </a:rPr>
              <a:t>of</a:t>
            </a:r>
            <a:r>
              <a:rPr lang="de-DE" sz="2800" dirty="0">
                <a:latin typeface="Book Antiqua" panose="02040602050305030304" pitchFamily="18" charset="0"/>
              </a:rPr>
              <a:t> </a:t>
            </a:r>
            <a:r>
              <a:rPr lang="de-DE" sz="2800" dirty="0" err="1">
                <a:latin typeface="Book Antiqua" panose="02040602050305030304" pitchFamily="18" charset="0"/>
              </a:rPr>
              <a:t>education</a:t>
            </a:r>
            <a:r>
              <a:rPr lang="de-DE" sz="2800" dirty="0">
                <a:latin typeface="Book Antiqua" panose="02040602050305030304" pitchFamily="18" charset="0"/>
              </a:rPr>
              <a:t> in the </a:t>
            </a:r>
            <a:r>
              <a:rPr lang="de-DE" sz="2800" dirty="0" err="1">
                <a:latin typeface="Book Antiqua" panose="02040602050305030304" pitchFamily="18" charset="0"/>
              </a:rPr>
              <a:t>area</a:t>
            </a:r>
            <a:r>
              <a:rPr lang="de-DE" sz="2800" dirty="0">
                <a:latin typeface="Book Antiqua" panose="02040602050305030304" pitchFamily="18" charset="0"/>
              </a:rPr>
              <a:t> </a:t>
            </a:r>
            <a:r>
              <a:rPr lang="de-DE" sz="2800" dirty="0" err="1">
                <a:latin typeface="Book Antiqua" panose="02040602050305030304" pitchFamily="18" charset="0"/>
              </a:rPr>
              <a:t>of</a:t>
            </a:r>
            <a:r>
              <a:rPr lang="de-DE" sz="2800" dirty="0">
                <a:latin typeface="Book Antiqua" panose="02040602050305030304" pitchFamily="18" charset="0"/>
              </a:rPr>
              <a:t> natural sciences </a:t>
            </a:r>
            <a:r>
              <a:rPr lang="de-DE" sz="2800" dirty="0" err="1">
                <a:latin typeface="Book Antiqua" panose="02040602050305030304" pitchFamily="18" charset="0"/>
              </a:rPr>
              <a:t>requires</a:t>
            </a:r>
            <a:r>
              <a:rPr lang="de-DE" sz="2800" dirty="0">
                <a:latin typeface="Book Antiqua" panose="02040602050305030304" pitchFamily="18" charset="0"/>
              </a:rPr>
              <a:t> time. </a:t>
            </a:r>
            <a:r>
              <a:rPr lang="de-DE" sz="2800" dirty="0" err="1">
                <a:latin typeface="Book Antiqua" panose="02040602050305030304" pitchFamily="18" charset="0"/>
              </a:rPr>
              <a:t>It</a:t>
            </a:r>
            <a:r>
              <a:rPr lang="de-DE" sz="2800" dirty="0">
                <a:latin typeface="Book Antiqua" panose="02040602050305030304" pitchFamily="18" charset="0"/>
              </a:rPr>
              <a:t> </a:t>
            </a:r>
            <a:r>
              <a:rPr lang="de-DE" sz="2800" dirty="0" err="1">
                <a:latin typeface="Book Antiqua" panose="02040602050305030304" pitchFamily="18" charset="0"/>
              </a:rPr>
              <a:t>therefore</a:t>
            </a:r>
            <a:r>
              <a:rPr lang="de-DE" sz="2800" dirty="0">
                <a:latin typeface="Book Antiqua" panose="02040602050305030304" pitchFamily="18" charset="0"/>
              </a:rPr>
              <a:t> </a:t>
            </a:r>
            <a:r>
              <a:rPr lang="de-DE" sz="2800" dirty="0" err="1">
                <a:latin typeface="Book Antiqua" panose="02040602050305030304" pitchFamily="18" charset="0"/>
              </a:rPr>
              <a:t>demands</a:t>
            </a:r>
            <a:r>
              <a:rPr lang="de-DE" sz="2800" dirty="0">
                <a:latin typeface="Book Antiqua" panose="02040602050305030304" pitchFamily="18" charset="0"/>
              </a:rPr>
              <a:t> the </a:t>
            </a:r>
            <a:r>
              <a:rPr lang="de-DE" sz="2800" dirty="0" err="1">
                <a:latin typeface="Book Antiqua" panose="02040602050305030304" pitchFamily="18" charset="0"/>
              </a:rPr>
              <a:t>focus</a:t>
            </a:r>
            <a:r>
              <a:rPr lang="de-DE" sz="2800" dirty="0">
                <a:latin typeface="Book Antiqua" panose="02040602050305030304" pitchFamily="18" charset="0"/>
              </a:rPr>
              <a:t> on fundamental </a:t>
            </a:r>
            <a:r>
              <a:rPr lang="de-DE" sz="2800" dirty="0" err="1">
                <a:latin typeface="Book Antiqua" panose="02040602050305030304" pitchFamily="18" charset="0"/>
              </a:rPr>
              <a:t>examples</a:t>
            </a:r>
            <a:r>
              <a:rPr lang="de-DE" sz="2800" dirty="0">
                <a:latin typeface="Book Antiqua" panose="02040602050305030304" pitchFamily="18" charset="0"/>
              </a:rPr>
              <a:t> on the </a:t>
            </a:r>
            <a:r>
              <a:rPr lang="de-DE" sz="2800" dirty="0" err="1">
                <a:latin typeface="Book Antiqua" panose="02040602050305030304" pitchFamily="18" charset="0"/>
              </a:rPr>
              <a:t>basis</a:t>
            </a:r>
            <a:r>
              <a:rPr lang="de-DE" sz="2800" dirty="0">
                <a:latin typeface="Book Antiqua" panose="02040602050305030304" pitchFamily="18" charset="0"/>
              </a:rPr>
              <a:t> </a:t>
            </a:r>
            <a:r>
              <a:rPr lang="de-DE" sz="2800" dirty="0" err="1">
                <a:latin typeface="Book Antiqua" panose="02040602050305030304" pitchFamily="18" charset="0"/>
              </a:rPr>
              <a:t>of</a:t>
            </a:r>
            <a:r>
              <a:rPr lang="de-DE" sz="2800" dirty="0">
                <a:latin typeface="Book Antiqua" panose="02040602050305030304" pitchFamily="18" charset="0"/>
              </a:rPr>
              <a:t> </a:t>
            </a:r>
            <a:r>
              <a:rPr lang="de-DE" sz="2800" dirty="0" err="1">
                <a:latin typeface="Book Antiqua" panose="02040602050305030304" pitchFamily="18" charset="0"/>
              </a:rPr>
              <a:t>which</a:t>
            </a:r>
            <a:r>
              <a:rPr lang="de-DE" sz="2800" dirty="0">
                <a:latin typeface="Book Antiqua" panose="02040602050305030304" pitchFamily="18" charset="0"/>
              </a:rPr>
              <a:t> the </a:t>
            </a:r>
            <a:r>
              <a:rPr lang="de-DE" sz="2800" dirty="0" err="1">
                <a:latin typeface="Book Antiqua" panose="02040602050305030304" pitchFamily="18" charset="0"/>
              </a:rPr>
              <a:t>learners</a:t>
            </a:r>
            <a:r>
              <a:rPr lang="de-DE" sz="2800" dirty="0">
                <a:latin typeface="Book Antiqua" panose="02040602050305030304" pitchFamily="18" charset="0"/>
              </a:rPr>
              <a:t> </a:t>
            </a:r>
            <a:r>
              <a:rPr lang="de-DE" sz="2800" dirty="0" err="1">
                <a:latin typeface="Book Antiqua" panose="02040602050305030304" pitchFamily="18" charset="0"/>
              </a:rPr>
              <a:t>recognize</a:t>
            </a:r>
            <a:r>
              <a:rPr lang="de-DE" sz="2800" dirty="0">
                <a:latin typeface="Book Antiqua" panose="02040602050305030304" pitchFamily="18" charset="0"/>
              </a:rPr>
              <a:t> </a:t>
            </a:r>
            <a:r>
              <a:rPr lang="de-DE" sz="2800" dirty="0" err="1">
                <a:latin typeface="Book Antiqua" panose="02040602050305030304" pitchFamily="18" charset="0"/>
              </a:rPr>
              <a:t>elementary</a:t>
            </a:r>
            <a:r>
              <a:rPr lang="de-DE" sz="2800" dirty="0">
                <a:latin typeface="Book Antiqua" panose="02040602050305030304" pitchFamily="18" charset="0"/>
              </a:rPr>
              <a:t> </a:t>
            </a:r>
            <a:r>
              <a:rPr lang="de-DE" sz="2800" dirty="0" err="1">
                <a:latin typeface="Book Antiqua" panose="02040602050305030304" pitchFamily="18" charset="0"/>
              </a:rPr>
              <a:t>relationships</a:t>
            </a:r>
            <a:r>
              <a:rPr lang="de-DE" sz="2800" dirty="0">
                <a:latin typeface="Book Antiqua" panose="02040602050305030304" pitchFamily="18" charset="0"/>
              </a:rPr>
              <a:t> and </a:t>
            </a:r>
            <a:r>
              <a:rPr lang="de-DE" sz="2800" dirty="0" err="1">
                <a:latin typeface="Book Antiqua" panose="02040602050305030304" pitchFamily="18" charset="0"/>
              </a:rPr>
              <a:t>principles</a:t>
            </a:r>
            <a:r>
              <a:rPr lang="de-DE" sz="2800" dirty="0">
                <a:latin typeface="Book Antiqua" panose="02040602050305030304" pitchFamily="18" charset="0"/>
              </a:rPr>
              <a:t> and </a:t>
            </a:r>
            <a:r>
              <a:rPr lang="de-DE" sz="2800" dirty="0" err="1">
                <a:latin typeface="Book Antiqua" panose="02040602050305030304" pitchFamily="18" charset="0"/>
              </a:rPr>
              <a:t>achieve</a:t>
            </a:r>
            <a:r>
              <a:rPr lang="de-DE" sz="2800" dirty="0">
                <a:latin typeface="Book Antiqua" panose="02040602050305030304" pitchFamily="18" charset="0"/>
              </a:rPr>
              <a:t> </a:t>
            </a:r>
            <a:r>
              <a:rPr lang="de-DE" sz="2800" dirty="0" err="1">
                <a:latin typeface="Book Antiqua" panose="02040602050305030304" pitchFamily="18" charset="0"/>
              </a:rPr>
              <a:t>insights</a:t>
            </a:r>
            <a:r>
              <a:rPr lang="de-DE" sz="2800" dirty="0">
                <a:latin typeface="Book Antiqua" panose="02040602050305030304" pitchFamily="18" charset="0"/>
              </a:rPr>
              <a:t>.</a:t>
            </a:r>
            <a:endParaRPr kumimoji="0" lang="de-DE" sz="2800" b="0" i="0" u="none" strike="noStrike" cap="none" spc="0" normalizeH="0" baseline="0" dirty="0">
              <a:ln>
                <a:noFill/>
              </a:ln>
              <a:solidFill>
                <a:srgbClr val="000000"/>
              </a:solidFill>
              <a:effectLst/>
              <a:uFillTx/>
              <a:latin typeface="Book Antiqua" panose="02040602050305030304" pitchFamily="18" charset="0"/>
              <a:sym typeface="Helvetica Light"/>
            </a:endParaRPr>
          </a:p>
        </p:txBody>
      </p:sp>
    </p:spTree>
    <p:extLst>
      <p:ext uri="{BB962C8B-B14F-4D97-AF65-F5344CB8AC3E}">
        <p14:creationId xmlns:p14="http://schemas.microsoft.com/office/powerpoint/2010/main" val="1333819623"/>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50800" y="8470900"/>
            <a:ext cx="12979400" cy="774700"/>
          </a:xfrm>
          <a:custGeom>
            <a:avLst/>
            <a:gdLst/>
            <a:ahLst/>
            <a:cxnLst>
              <a:cxn ang="0">
                <a:pos x="wd2" y="hd2"/>
              </a:cxn>
              <a:cxn ang="5400000">
                <a:pos x="wd2" y="hd2"/>
              </a:cxn>
              <a:cxn ang="10800000">
                <a:pos x="wd2" y="hd2"/>
              </a:cxn>
              <a:cxn ang="16200000">
                <a:pos x="wd2" y="hd2"/>
              </a:cxn>
            </a:cxnLst>
            <a:rect l="0" t="0" r="r" b="b"/>
            <a:pathLst>
              <a:path w="21600" h="21600" extrusionOk="0">
                <a:moveTo>
                  <a:pt x="0" y="2833"/>
                </a:moveTo>
                <a:lnTo>
                  <a:pt x="21600" y="0"/>
                </a:lnTo>
                <a:lnTo>
                  <a:pt x="21579" y="21600"/>
                </a:lnTo>
                <a:lnTo>
                  <a:pt x="0" y="11331"/>
                </a:lnTo>
                <a:lnTo>
                  <a:pt x="0" y="2833"/>
                </a:lnTo>
                <a:close/>
              </a:path>
            </a:pathLst>
          </a:custGeom>
          <a:solidFill>
            <a:srgbClr val="000000"/>
          </a:solidFill>
          <a:ln w="12700">
            <a:miter lim="400000"/>
          </a:ln>
        </p:spPr>
        <p:txBody>
          <a:bodyPr lIns="25400" tIns="25400" rIns="25400" bIns="25400" anchor="ctr"/>
          <a:lstStyle/>
          <a:p>
            <a:pPr>
              <a:defRPr sz="4200">
                <a:latin typeface="Gill Sans"/>
                <a:ea typeface="Gill Sans"/>
                <a:cs typeface="Gill Sans"/>
                <a:sym typeface="Gill Sans"/>
              </a:defRPr>
            </a:pPr>
            <a:endParaRPr/>
          </a:p>
        </p:txBody>
      </p:sp>
      <p:sp>
        <p:nvSpPr>
          <p:cNvPr id="120" name="Shape 120"/>
          <p:cNvSpPr/>
          <p:nvPr/>
        </p:nvSpPr>
        <p:spPr>
          <a:xfrm>
            <a:off x="8963895" y="8568461"/>
            <a:ext cx="3906938" cy="24987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spAutoFit/>
          </a:bodyPr>
          <a:lstStyle/>
          <a:p>
            <a:pPr algn="r" defTabSz="1168400">
              <a:defRPr sz="1300">
                <a:solidFill>
                  <a:srgbClr val="FFFFFF"/>
                </a:solidFill>
                <a:latin typeface="Helvetica Neue"/>
                <a:ea typeface="Helvetica Neue"/>
                <a:cs typeface="Helvetica Neue"/>
                <a:sym typeface="Helvetica Neue"/>
              </a:defRPr>
            </a:pPr>
            <a:r>
              <a:rPr lang="de-DE" dirty="0">
                <a:latin typeface="Helvetica Neue Medium"/>
                <a:sym typeface="Helvetica Neue Medium"/>
              </a:rPr>
              <a:t>juergen.langlet@t-online.de</a:t>
            </a:r>
            <a:endParaRPr dirty="0">
              <a:latin typeface="Helvetica Neue Light"/>
              <a:ea typeface="Helvetica Neue Light"/>
              <a:cs typeface="Helvetica Neue Light"/>
              <a:sym typeface="Helvetica Neue Light"/>
            </a:endParaRPr>
          </a:p>
        </p:txBody>
      </p:sp>
      <p:sp>
        <p:nvSpPr>
          <p:cNvPr id="121" name="Shape 121"/>
          <p:cNvSpPr/>
          <p:nvPr/>
        </p:nvSpPr>
        <p:spPr>
          <a:xfrm>
            <a:off x="-666106" y="8445500"/>
            <a:ext cx="13852940" cy="1663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309" y="6483"/>
                </a:lnTo>
                <a:lnTo>
                  <a:pt x="21600" y="15752"/>
                </a:lnTo>
                <a:lnTo>
                  <a:pt x="21302" y="19945"/>
                </a:lnTo>
                <a:lnTo>
                  <a:pt x="249" y="21434"/>
                </a:lnTo>
                <a:lnTo>
                  <a:pt x="21" y="21600"/>
                </a:lnTo>
                <a:lnTo>
                  <a:pt x="0" y="0"/>
                </a:lnTo>
                <a:close/>
              </a:path>
            </a:pathLst>
          </a:custGeom>
          <a:solidFill>
            <a:srgbClr val="009EE0"/>
          </a:solidFill>
          <a:ln w="12700">
            <a:miter lim="400000"/>
          </a:ln>
        </p:spPr>
        <p:txBody>
          <a:bodyPr lIns="25400" tIns="25400" rIns="25400" bIns="25400" anchor="ctr"/>
          <a:lstStyle/>
          <a:p>
            <a:pPr>
              <a:defRPr sz="4200">
                <a:latin typeface="Gill Sans"/>
                <a:ea typeface="Gill Sans"/>
                <a:cs typeface="Gill Sans"/>
                <a:sym typeface="Gill Sans"/>
              </a:defRPr>
            </a:pPr>
            <a:endParaRPr dirty="0"/>
          </a:p>
        </p:txBody>
      </p:sp>
      <p:pic>
        <p:nvPicPr>
          <p:cNvPr id="6" name="Grafik 5">
            <a:extLst>
              <a:ext uri="{FF2B5EF4-FFF2-40B4-BE49-F238E27FC236}">
                <a16:creationId xmlns:a16="http://schemas.microsoft.com/office/drawing/2014/main" xmlns="" id="{9FB964B7-A91B-445A-881E-8C2F305C60D3}"/>
              </a:ext>
            </a:extLst>
          </p:cNvPr>
          <p:cNvPicPr/>
          <p:nvPr/>
        </p:nvPicPr>
        <p:blipFill>
          <a:blip r:embed="rId2"/>
          <a:stretch>
            <a:fillRect/>
          </a:stretch>
        </p:blipFill>
        <p:spPr>
          <a:xfrm>
            <a:off x="424815" y="8576627"/>
            <a:ext cx="2096770" cy="1020445"/>
          </a:xfrm>
          <a:prstGeom prst="rect">
            <a:avLst/>
          </a:prstGeom>
        </p:spPr>
      </p:pic>
      <p:sp>
        <p:nvSpPr>
          <p:cNvPr id="2" name="Textfeld 1">
            <a:extLst>
              <a:ext uri="{FF2B5EF4-FFF2-40B4-BE49-F238E27FC236}">
                <a16:creationId xmlns:a16="http://schemas.microsoft.com/office/drawing/2014/main" xmlns="" id="{01A7F307-CA45-449F-AFED-19B44EE48ED3}"/>
              </a:ext>
            </a:extLst>
          </p:cNvPr>
          <p:cNvSpPr txBox="1"/>
          <p:nvPr/>
        </p:nvSpPr>
        <p:spPr>
          <a:xfrm>
            <a:off x="2707234" y="8954204"/>
            <a:ext cx="793326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1800" b="1" i="0" u="none" strike="noStrike" cap="none" spc="0" normalizeH="0" baseline="0" dirty="0">
                <a:ln>
                  <a:noFill/>
                </a:ln>
                <a:solidFill>
                  <a:schemeClr val="bg1"/>
                </a:solidFill>
                <a:effectLst/>
                <a:uFillTx/>
                <a:latin typeface="+mn-lt"/>
                <a:ea typeface="+mn-ea"/>
                <a:cs typeface="+mn-cs"/>
                <a:sym typeface="Helvetica Light"/>
              </a:rPr>
              <a:t>German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Association</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for</a:t>
            </a:r>
            <a:r>
              <a:rPr kumimoji="0" lang="de-DE" sz="1800" b="1" i="0" u="none" strike="noStrike" cap="none" spc="0" normalizeH="0" baseline="0" dirty="0">
                <a:ln>
                  <a:noFill/>
                </a:ln>
                <a:solidFill>
                  <a:schemeClr val="bg1"/>
                </a:solidFill>
                <a:effectLst/>
                <a:uFillTx/>
                <a:latin typeface="+mn-lt"/>
                <a:ea typeface="+mn-ea"/>
                <a:cs typeface="+mn-cs"/>
                <a:sym typeface="Helvetica Light"/>
              </a:rPr>
              <a:t> the Promotion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of</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Mathematical</a:t>
            </a:r>
            <a:r>
              <a:rPr kumimoji="0" lang="de-DE" sz="1800" b="1" i="0" u="none" strike="noStrike" cap="none" spc="0" normalizeH="0" baseline="0" dirty="0">
                <a:ln>
                  <a:noFill/>
                </a:ln>
                <a:solidFill>
                  <a:schemeClr val="bg1"/>
                </a:solidFill>
                <a:effectLst/>
                <a:uFillTx/>
                <a:latin typeface="+mn-lt"/>
                <a:ea typeface="+mn-ea"/>
                <a:cs typeface="+mn-cs"/>
                <a:sym typeface="Helvetica Light"/>
              </a:rPr>
              <a:t> and Scientific Teaching</a:t>
            </a:r>
            <a:r>
              <a:rPr kumimoji="0" lang="de-DE" sz="1800" b="0" i="0" u="none" strike="noStrike" cap="none" spc="0" normalizeH="0" baseline="0" dirty="0">
                <a:ln>
                  <a:noFill/>
                </a:ln>
                <a:solidFill>
                  <a:srgbClr val="000000"/>
                </a:solidFill>
                <a:effectLst/>
                <a:uFillTx/>
                <a:latin typeface="+mn-lt"/>
                <a:ea typeface="+mn-ea"/>
                <a:cs typeface="+mn-cs"/>
                <a:sym typeface="Helvetica Light"/>
              </a:rPr>
              <a:t> </a:t>
            </a:r>
          </a:p>
        </p:txBody>
      </p:sp>
      <p:sp>
        <p:nvSpPr>
          <p:cNvPr id="3" name="Textfeld 2">
            <a:extLst>
              <a:ext uri="{FF2B5EF4-FFF2-40B4-BE49-F238E27FC236}">
                <a16:creationId xmlns:a16="http://schemas.microsoft.com/office/drawing/2014/main" xmlns="" id="{AF3673F0-F481-42DB-B245-539001AC58BB}"/>
              </a:ext>
            </a:extLst>
          </p:cNvPr>
          <p:cNvSpPr txBox="1"/>
          <p:nvPr/>
        </p:nvSpPr>
        <p:spPr>
          <a:xfrm>
            <a:off x="195646" y="57110"/>
            <a:ext cx="1256273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Common Framework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of</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Reference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for</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the Natural Sciences (Minimum Standards</a:t>
            </a:r>
            <a:r>
              <a:rPr kumimoji="0" lang="de-DE" sz="2000" b="0" i="0" u="none" strike="noStrike" cap="none" spc="0" normalizeH="0" baseline="0" dirty="0">
                <a:ln>
                  <a:noFill/>
                </a:ln>
                <a:solidFill>
                  <a:srgbClr val="000000"/>
                </a:solidFill>
                <a:effectLst/>
                <a:highlight>
                  <a:srgbClr val="000080"/>
                </a:highlight>
                <a:uFillTx/>
                <a:latin typeface="+mn-lt"/>
                <a:ea typeface="+mn-ea"/>
                <a:cs typeface="+mn-cs"/>
                <a:sym typeface="Helvetica Light"/>
              </a:rPr>
              <a:t>)</a:t>
            </a:r>
          </a:p>
        </p:txBody>
      </p:sp>
      <p:sp>
        <p:nvSpPr>
          <p:cNvPr id="4" name="Textfeld 3">
            <a:extLst>
              <a:ext uri="{FF2B5EF4-FFF2-40B4-BE49-F238E27FC236}">
                <a16:creationId xmlns:a16="http://schemas.microsoft.com/office/drawing/2014/main" xmlns="" id="{6F87AB33-9AB2-4AD6-A7F0-67AA24220141}"/>
              </a:ext>
            </a:extLst>
          </p:cNvPr>
          <p:cNvSpPr txBox="1"/>
          <p:nvPr/>
        </p:nvSpPr>
        <p:spPr>
          <a:xfrm>
            <a:off x="424815" y="434659"/>
            <a:ext cx="12333565" cy="75507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584200" rtl="0" fontAlgn="auto" latinLnBrk="0" hangingPunct="0">
              <a:lnSpc>
                <a:spcPct val="100000"/>
              </a:lnSpc>
              <a:spcBef>
                <a:spcPts val="0"/>
              </a:spcBef>
              <a:spcAft>
                <a:spcPts val="0"/>
              </a:spcAft>
              <a:buClrTx/>
              <a:buSzTx/>
              <a:tabLst/>
            </a:pPr>
            <a:r>
              <a:rPr lang="de-DE" dirty="0" err="1">
                <a:latin typeface="Book Antiqua" panose="02040602050305030304" pitchFamily="18" charset="0"/>
              </a:rPr>
              <a:t>Livelong</a:t>
            </a:r>
            <a:r>
              <a:rPr kumimoji="0" lang="de-DE" sz="3600" b="0" i="0" u="none" strike="noStrike" cap="none" spc="0" normalizeH="0" baseline="0" dirty="0">
                <a:ln>
                  <a:noFill/>
                </a:ln>
                <a:solidFill>
                  <a:srgbClr val="000000"/>
                </a:solidFill>
                <a:effectLst/>
                <a:uFillTx/>
                <a:latin typeface="Book Antiqua" panose="02040602050305030304" pitchFamily="18" charset="0"/>
                <a:sym typeface="Helvetica Light"/>
              </a:rPr>
              <a:t> Learning</a:t>
            </a: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Process-related</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competences</a:t>
            </a:r>
            <a:endPar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endParaRP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de-DE" sz="2400" dirty="0">
                <a:latin typeface="Book Antiqua" panose="02040602050305030304" pitchFamily="18" charset="0"/>
              </a:rPr>
              <a:t>Content-</a:t>
            </a:r>
            <a:r>
              <a:rPr lang="de-DE" sz="2400" dirty="0" err="1">
                <a:latin typeface="Book Antiqua" panose="02040602050305030304" pitchFamily="18" charset="0"/>
              </a:rPr>
              <a:t>related</a:t>
            </a:r>
            <a:r>
              <a:rPr lang="de-DE" sz="2400" dirty="0">
                <a:latin typeface="Book Antiqua" panose="02040602050305030304" pitchFamily="18" charset="0"/>
              </a:rPr>
              <a:t> </a:t>
            </a:r>
            <a:r>
              <a:rPr lang="de-DE" sz="2400" dirty="0" err="1">
                <a:latin typeface="Book Antiqua" panose="02040602050305030304" pitchFamily="18" charset="0"/>
              </a:rPr>
              <a:t>competences</a:t>
            </a:r>
            <a:r>
              <a:rPr lang="de-DE" sz="2400" dirty="0">
                <a:latin typeface="Book Antiqua" panose="02040602050305030304" pitchFamily="18" charset="0"/>
              </a:rPr>
              <a:t>: </a:t>
            </a:r>
            <a:r>
              <a:rPr lang="de-DE" sz="2400" dirty="0" err="1">
                <a:latin typeface="Book Antiqua" panose="02040602050305030304" pitchFamily="18" charset="0"/>
              </a:rPr>
              <a:t>interdisciplinary</a:t>
            </a:r>
            <a:endParaRPr lang="de-DE" sz="2400" dirty="0">
              <a:solidFill>
                <a:schemeClr val="tx1"/>
              </a:solidFill>
              <a:latin typeface="Book Antiqua" panose="02040602050305030304" pitchFamily="18" charset="0"/>
            </a:endParaRPr>
          </a:p>
          <a:p>
            <a:pPr marL="571500" lvl="3" indent="-571500" algn="l">
              <a:buFont typeface="Symbol" panose="05050102010706020507" pitchFamily="18" charset="2"/>
              <a:buChar char="-"/>
            </a:pPr>
            <a:r>
              <a:rPr kumimoji="0" lang="de-DE" sz="2400" i="0" u="none" strike="noStrike" cap="none" spc="0" normalizeH="0" baseline="0" dirty="0">
                <a:ln>
                  <a:noFill/>
                </a:ln>
                <a:solidFill>
                  <a:schemeClr val="tx1"/>
                </a:solidFill>
                <a:effectLst/>
                <a:uFillTx/>
                <a:latin typeface="Book Antiqua" panose="02040602050305030304" pitchFamily="18" charset="0"/>
                <a:sym typeface="Helvetica Light"/>
              </a:rPr>
              <a:t>Nature </a:t>
            </a:r>
            <a:r>
              <a:rPr kumimoji="0" lang="de-DE" sz="2400" i="0" u="none" strike="noStrike" cap="none" spc="0" normalizeH="0" baseline="0" dirty="0" err="1">
                <a:ln>
                  <a:noFill/>
                </a:ln>
                <a:solidFill>
                  <a:schemeClr val="tx1"/>
                </a:solidFill>
                <a:effectLst/>
                <a:uFillTx/>
                <a:latin typeface="Book Antiqua" panose="02040602050305030304" pitchFamily="18" charset="0"/>
                <a:sym typeface="Helvetica Light"/>
              </a:rPr>
              <a:t>of</a:t>
            </a:r>
            <a:r>
              <a:rPr kumimoji="0" lang="de-DE" sz="2400" i="0" u="none" strike="noStrike" cap="none" spc="0" normalizeH="0" baseline="0" dirty="0">
                <a:ln>
                  <a:noFill/>
                </a:ln>
                <a:solidFill>
                  <a:schemeClr val="tx1"/>
                </a:solidFill>
                <a:effectLst/>
                <a:uFillTx/>
                <a:latin typeface="Book Antiqua" panose="02040602050305030304" pitchFamily="18" charset="0"/>
                <a:sym typeface="Helvetica Light"/>
              </a:rPr>
              <a:t> </a:t>
            </a:r>
            <a:r>
              <a:rPr kumimoji="0" lang="de-DE" sz="2400" i="0" u="none" strike="noStrike" cap="none" spc="0" normalizeH="0" baseline="0" dirty="0" err="1">
                <a:ln>
                  <a:noFill/>
                </a:ln>
                <a:solidFill>
                  <a:schemeClr val="tx1"/>
                </a:solidFill>
                <a:effectLst/>
                <a:uFillTx/>
                <a:latin typeface="Book Antiqua" panose="02040602050305030304" pitchFamily="18" charset="0"/>
                <a:sym typeface="Helvetica Light"/>
              </a:rPr>
              <a:t>science</a:t>
            </a:r>
            <a:r>
              <a:rPr kumimoji="0" lang="de-DE" sz="2400" i="0" u="none" strike="noStrike" cap="none" spc="0" normalizeH="0" baseline="0" dirty="0">
                <a:ln>
                  <a:noFill/>
                </a:ln>
                <a:solidFill>
                  <a:schemeClr val="tx1"/>
                </a:solidFill>
                <a:effectLst/>
                <a:uFillTx/>
                <a:latin typeface="Book Antiqua" panose="02040602050305030304" pitchFamily="18" charset="0"/>
                <a:sym typeface="Helvetica Light"/>
              </a:rPr>
              <a:t>: </a:t>
            </a:r>
            <a:r>
              <a:rPr kumimoji="0" lang="de-DE" sz="2400" i="0" u="none" strike="noStrike" cap="none" spc="0" normalizeH="0" baseline="0" dirty="0" err="1">
                <a:ln>
                  <a:noFill/>
                </a:ln>
                <a:solidFill>
                  <a:schemeClr val="tx1"/>
                </a:solidFill>
                <a:effectLst/>
                <a:uFillTx/>
                <a:latin typeface="Book Antiqua" panose="02040602050305030304" pitchFamily="18" charset="0"/>
                <a:sym typeface="Helvetica Light"/>
              </a:rPr>
              <a:t>cultural</a:t>
            </a:r>
            <a:r>
              <a:rPr kumimoji="0" lang="de-DE" sz="2400" i="0" u="none" strike="noStrike" cap="none" spc="0" normalizeH="0" baseline="0" dirty="0">
                <a:ln>
                  <a:noFill/>
                </a:ln>
                <a:solidFill>
                  <a:schemeClr val="tx1"/>
                </a:solidFill>
                <a:effectLst/>
                <a:uFillTx/>
                <a:latin typeface="Book Antiqua" panose="02040602050305030304" pitchFamily="18" charset="0"/>
                <a:sym typeface="Helvetica Light"/>
              </a:rPr>
              <a:t> </a:t>
            </a:r>
            <a:r>
              <a:rPr kumimoji="0" lang="de-DE" sz="2400" i="0" u="none" strike="noStrike" cap="none" spc="0" normalizeH="0" baseline="0" dirty="0" err="1">
                <a:ln>
                  <a:noFill/>
                </a:ln>
                <a:solidFill>
                  <a:schemeClr val="tx1"/>
                </a:solidFill>
                <a:effectLst/>
                <a:uFillTx/>
                <a:latin typeface="Book Antiqua" panose="02040602050305030304" pitchFamily="18" charset="0"/>
                <a:sym typeface="Helvetica Light"/>
              </a:rPr>
              <a:t>meaning</a:t>
            </a:r>
            <a:endParaRPr kumimoji="0" lang="de-DE" sz="2400" i="0" u="none" strike="noStrike" cap="none" spc="0" normalizeH="0" baseline="0" dirty="0">
              <a:ln>
                <a:noFill/>
              </a:ln>
              <a:solidFill>
                <a:schemeClr val="tx1"/>
              </a:solidFill>
              <a:effectLst/>
              <a:uFillTx/>
              <a:latin typeface="Book Antiqua" panose="02040602050305030304" pitchFamily="18" charset="0"/>
              <a:sym typeface="Helvetica Light"/>
            </a:endParaRPr>
          </a:p>
          <a:p>
            <a:pPr marL="571500" lvl="1" indent="-571500" algn="l">
              <a:buFont typeface="Symbol" panose="05050102010706020507" pitchFamily="18" charset="2"/>
              <a:buChar char="-"/>
            </a:pPr>
            <a:r>
              <a:rPr lang="de-DE" sz="2400" dirty="0">
                <a:latin typeface="Book Antiqua" panose="02040602050305030304" pitchFamily="18" charset="0"/>
              </a:rPr>
              <a:t>Nature, </a:t>
            </a:r>
            <a:r>
              <a:rPr lang="de-DE" sz="2400" dirty="0" err="1">
                <a:latin typeface="Book Antiqua" panose="02040602050305030304" pitchFamily="18" charset="0"/>
              </a:rPr>
              <a:t>humanity</a:t>
            </a:r>
            <a:r>
              <a:rPr lang="de-DE" sz="2400" dirty="0">
                <a:latin typeface="Book Antiqua" panose="02040602050305030304" pitchFamily="18" charset="0"/>
              </a:rPr>
              <a:t>, </a:t>
            </a:r>
            <a:r>
              <a:rPr lang="de-DE" sz="2400" dirty="0" err="1">
                <a:latin typeface="Book Antiqua" panose="02040602050305030304" pitchFamily="18" charset="0"/>
              </a:rPr>
              <a:t>technology</a:t>
            </a:r>
            <a:r>
              <a:rPr lang="de-DE" sz="2400" dirty="0">
                <a:latin typeface="Book Antiqua" panose="02040602050305030304" pitchFamily="18" charset="0"/>
              </a:rPr>
              <a:t>: </a:t>
            </a:r>
            <a:r>
              <a:rPr lang="de-DE" sz="2400" dirty="0" err="1">
                <a:latin typeface="Book Antiqua" panose="02040602050305030304" pitchFamily="18" charset="0"/>
              </a:rPr>
              <a:t>climate</a:t>
            </a:r>
            <a:r>
              <a:rPr lang="de-DE" sz="2400" dirty="0">
                <a:latin typeface="Book Antiqua" panose="02040602050305030304" pitchFamily="18" charset="0"/>
              </a:rPr>
              <a:t> </a:t>
            </a:r>
            <a:r>
              <a:rPr lang="de-DE" sz="2400" dirty="0" err="1">
                <a:latin typeface="Book Antiqua" panose="02040602050305030304" pitchFamily="18" charset="0"/>
              </a:rPr>
              <a:t>problems</a:t>
            </a:r>
            <a:endParaRPr lang="de-DE" sz="2400" dirty="0">
              <a:latin typeface="Book Antiqua" panose="02040602050305030304" pitchFamily="18" charset="0"/>
            </a:endParaRPr>
          </a:p>
          <a:p>
            <a:pPr marL="571500" marR="0" indent="-571500" algn="l" defTabSz="584200" rtl="0" fontAlgn="auto" latinLnBrk="0" hangingPunct="0">
              <a:lnSpc>
                <a:spcPct val="100000"/>
              </a:lnSpc>
              <a:spcBef>
                <a:spcPts val="0"/>
              </a:spcBef>
              <a:spcAft>
                <a:spcPts val="0"/>
              </a:spcAft>
              <a:buClrTx/>
              <a:buSzTx/>
              <a:buFont typeface="Symbol" panose="05050102010706020507" pitchFamily="18" charset="2"/>
              <a:buChar char="-"/>
              <a:tabLst/>
            </a:pPr>
            <a:r>
              <a:rPr lang="de-DE" sz="2400" dirty="0" err="1">
                <a:latin typeface="Book Antiqua" panose="02040602050305030304" pitchFamily="18" charset="0"/>
              </a:rPr>
              <a:t>Senses</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perception</a:t>
            </a:r>
            <a:r>
              <a:rPr lang="de-DE" sz="2400" dirty="0">
                <a:latin typeface="Book Antiqua" panose="02040602050305030304" pitchFamily="18" charset="0"/>
              </a:rPr>
              <a:t> a</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nd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measurement</a:t>
            </a:r>
            <a:endPar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endParaRP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de-DE" sz="2400" u="sng" dirty="0" err="1">
                <a:latin typeface="Book Antiqua" panose="02040602050305030304" pitchFamily="18" charset="0"/>
              </a:rPr>
              <a:t>Biology</a:t>
            </a:r>
            <a:endParaRPr lang="de-DE" sz="2400" u="sng" dirty="0">
              <a:latin typeface="Book Antiqua" panose="02040602050305030304" pitchFamily="18" charset="0"/>
            </a:endParaRPr>
          </a:p>
          <a:p>
            <a:pPr marL="342900" marR="0" indent="-342900" algn="l" defTabSz="584200" rtl="0" fontAlgn="auto" latinLnBrk="0" hangingPunct="0">
              <a:lnSpc>
                <a:spcPct val="100000"/>
              </a:lnSpc>
              <a:spcBef>
                <a:spcPts val="0"/>
              </a:spcBef>
              <a:spcAft>
                <a:spcPts val="0"/>
              </a:spcAft>
              <a:buClrTx/>
              <a:buSzTx/>
              <a:buFont typeface="Symbol" panose="05050102010706020507" pitchFamily="18" charset="2"/>
              <a:buChar char="-"/>
              <a:tabLst/>
            </a:pPr>
            <a:r>
              <a:rPr kumimoji="0" lang="de-DE" sz="3200" b="1" i="0" strike="noStrike" cap="none" spc="0" normalizeH="0" baseline="0" dirty="0">
                <a:ln>
                  <a:noFill/>
                </a:ln>
                <a:solidFill>
                  <a:srgbClr val="002060"/>
                </a:solidFill>
                <a:effectLst/>
                <a:uFillTx/>
                <a:latin typeface="Book Antiqua" panose="02040602050305030304" pitchFamily="18" charset="0"/>
                <a:sym typeface="Helvetica Light"/>
              </a:rPr>
              <a:t>E</a:t>
            </a:r>
            <a:r>
              <a:rPr kumimoji="0" lang="de-DE" sz="3200" b="1" i="0" u="none" strike="noStrike" cap="none" spc="0" normalizeH="0" baseline="0" dirty="0">
                <a:ln>
                  <a:noFill/>
                </a:ln>
                <a:solidFill>
                  <a:srgbClr val="002060"/>
                </a:solidFill>
                <a:effectLst/>
                <a:uFillTx/>
                <a:latin typeface="Book Antiqua" panose="02040602050305030304" pitchFamily="18" charset="0"/>
                <a:sym typeface="Helvetica Light"/>
              </a:rPr>
              <a:t>volution: </a:t>
            </a:r>
            <a:r>
              <a:rPr lang="de-DE" sz="3200" b="1" dirty="0" err="1">
                <a:solidFill>
                  <a:srgbClr val="002060"/>
                </a:solidFill>
                <a:latin typeface="Book Antiqua" panose="02040602050305030304" pitchFamily="18" charset="0"/>
              </a:rPr>
              <a:t>to</a:t>
            </a:r>
            <a:r>
              <a:rPr lang="de-DE" sz="3200" b="1" dirty="0">
                <a:solidFill>
                  <a:srgbClr val="002060"/>
                </a:solidFill>
                <a:latin typeface="Book Antiqua" panose="02040602050305030304" pitchFamily="18" charset="0"/>
              </a:rPr>
              <a:t> </a:t>
            </a:r>
            <a:r>
              <a:rPr lang="de-DE" sz="3200" b="1" dirty="0" err="1">
                <a:solidFill>
                  <a:srgbClr val="002060"/>
                </a:solidFill>
                <a:latin typeface="Book Antiqua" panose="02040602050305030304" pitchFamily="18" charset="0"/>
              </a:rPr>
              <a:t>explain</a:t>
            </a:r>
            <a:r>
              <a:rPr lang="de-DE" sz="3200" b="1" dirty="0">
                <a:solidFill>
                  <a:srgbClr val="002060"/>
                </a:solidFill>
                <a:latin typeface="Book Antiqua" panose="02040602050305030304" pitchFamily="18" charset="0"/>
              </a:rPr>
              <a:t> </a:t>
            </a:r>
            <a:r>
              <a:rPr lang="de-DE" sz="3200" b="1" dirty="0" err="1">
                <a:solidFill>
                  <a:srgbClr val="002060"/>
                </a:solidFill>
                <a:latin typeface="Book Antiqua" panose="02040602050305030304" pitchFamily="18" charset="0"/>
              </a:rPr>
              <a:t>history</a:t>
            </a:r>
            <a:r>
              <a:rPr lang="de-DE" sz="3200" b="1" dirty="0">
                <a:solidFill>
                  <a:srgbClr val="002060"/>
                </a:solidFill>
                <a:latin typeface="Book Antiqua" panose="02040602050305030304" pitchFamily="18" charset="0"/>
              </a:rPr>
              <a:t> </a:t>
            </a:r>
            <a:r>
              <a:rPr lang="de-DE" sz="3200" b="1" dirty="0" err="1">
                <a:solidFill>
                  <a:srgbClr val="002060"/>
                </a:solidFill>
                <a:latin typeface="Book Antiqua" panose="02040602050305030304" pitchFamily="18" charset="0"/>
              </a:rPr>
              <a:t>of</a:t>
            </a:r>
            <a:r>
              <a:rPr lang="de-DE" sz="3200" b="1" dirty="0">
                <a:solidFill>
                  <a:srgbClr val="002060"/>
                </a:solidFill>
                <a:latin typeface="Book Antiqua" panose="02040602050305030304" pitchFamily="18" charset="0"/>
              </a:rPr>
              <a:t> </a:t>
            </a:r>
            <a:r>
              <a:rPr lang="de-DE" sz="3200" b="1" dirty="0" err="1">
                <a:solidFill>
                  <a:srgbClr val="002060"/>
                </a:solidFill>
                <a:latin typeface="Book Antiqua" panose="02040602050305030304" pitchFamily="18" charset="0"/>
              </a:rPr>
              <a:t>nature</a:t>
            </a:r>
            <a:r>
              <a:rPr lang="de-DE" sz="3200" b="1" dirty="0">
                <a:solidFill>
                  <a:srgbClr val="002060"/>
                </a:solidFill>
                <a:latin typeface="Book Antiqua" panose="02040602050305030304" pitchFamily="18" charset="0"/>
              </a:rPr>
              <a:t> on </a:t>
            </a:r>
            <a:r>
              <a:rPr lang="de-DE" sz="3200" b="1" dirty="0" err="1">
                <a:solidFill>
                  <a:srgbClr val="002060"/>
                </a:solidFill>
                <a:latin typeface="Book Antiqua" panose="02040602050305030304" pitchFamily="18" charset="0"/>
              </a:rPr>
              <a:t>the</a:t>
            </a:r>
            <a:r>
              <a:rPr lang="de-DE" sz="3200" b="1" dirty="0">
                <a:solidFill>
                  <a:srgbClr val="002060"/>
                </a:solidFill>
                <a:latin typeface="Book Antiqua" panose="02040602050305030304" pitchFamily="18" charset="0"/>
              </a:rPr>
              <a:t> </a:t>
            </a:r>
            <a:r>
              <a:rPr lang="de-DE" sz="3200" b="1" dirty="0" err="1">
                <a:solidFill>
                  <a:srgbClr val="002060"/>
                </a:solidFill>
                <a:latin typeface="Book Antiqua" panose="02040602050305030304" pitchFamily="18" charset="0"/>
              </a:rPr>
              <a:t>basis</a:t>
            </a:r>
            <a:r>
              <a:rPr lang="de-DE" sz="3200" b="1" dirty="0">
                <a:solidFill>
                  <a:srgbClr val="002060"/>
                </a:solidFill>
                <a:latin typeface="Book Antiqua" panose="02040602050305030304" pitchFamily="18" charset="0"/>
              </a:rPr>
              <a:t> </a:t>
            </a:r>
            <a:r>
              <a:rPr lang="de-DE" sz="3200" b="1" dirty="0" err="1">
                <a:solidFill>
                  <a:srgbClr val="002060"/>
                </a:solidFill>
                <a:latin typeface="Book Antiqua" panose="02040602050305030304" pitchFamily="18" charset="0"/>
              </a:rPr>
              <a:t>of</a:t>
            </a:r>
            <a:r>
              <a:rPr lang="de-DE" sz="3200" b="1" dirty="0">
                <a:solidFill>
                  <a:srgbClr val="002060"/>
                </a:solidFill>
                <a:latin typeface="Book Antiqua" panose="02040602050305030304" pitchFamily="18" charset="0"/>
              </a:rPr>
              <a:t> </a:t>
            </a:r>
            <a:r>
              <a:rPr lang="de-DE" sz="3200" b="1" dirty="0" err="1">
                <a:solidFill>
                  <a:srgbClr val="002060"/>
                </a:solidFill>
                <a:latin typeface="Book Antiqua" panose="02040602050305030304" pitchFamily="18" charset="0"/>
              </a:rPr>
              <a:t>natural</a:t>
            </a:r>
            <a:r>
              <a:rPr lang="de-DE" sz="3200" b="1" dirty="0">
                <a:solidFill>
                  <a:srgbClr val="002060"/>
                </a:solidFill>
                <a:latin typeface="Book Antiqua" panose="02040602050305030304" pitchFamily="18" charset="0"/>
              </a:rPr>
              <a:t> </a:t>
            </a:r>
            <a:r>
              <a:rPr lang="de-DE" sz="3200" b="1" dirty="0" err="1">
                <a:solidFill>
                  <a:srgbClr val="002060"/>
                </a:solidFill>
                <a:latin typeface="Book Antiqua" panose="02040602050305030304" pitchFamily="18" charset="0"/>
              </a:rPr>
              <a:t>sciences</a:t>
            </a:r>
            <a:endParaRPr lang="de-DE" sz="3200" b="1" dirty="0">
              <a:solidFill>
                <a:srgbClr val="002060"/>
              </a:solidFill>
              <a:latin typeface="Book Antiqua" panose="02040602050305030304" pitchFamily="18" charset="0"/>
            </a:endParaRPr>
          </a:p>
          <a:p>
            <a:pPr marL="342900" marR="0" indent="-342900" algn="l" defTabSz="584200" rtl="0" fontAlgn="auto" latinLnBrk="0" hangingPunct="0">
              <a:lnSpc>
                <a:spcPct val="100000"/>
              </a:lnSpc>
              <a:spcBef>
                <a:spcPts val="0"/>
              </a:spcBef>
              <a:spcAft>
                <a:spcPts val="0"/>
              </a:spcAft>
              <a:buClrTx/>
              <a:buSzTx/>
              <a:buFont typeface="Symbol" panose="05050102010706020507" pitchFamily="18" charset="2"/>
              <a:buChar char="-"/>
              <a:tabLst/>
            </a:pPr>
            <a:r>
              <a:rPr lang="de-DE" sz="2400" dirty="0" err="1">
                <a:latin typeface="Book Antiqua" panose="02040602050305030304" pitchFamily="18" charset="0"/>
              </a:rPr>
              <a:t>Organisam</a:t>
            </a:r>
            <a:r>
              <a:rPr lang="de-DE" sz="2400" dirty="0">
                <a:latin typeface="Book Antiqua" panose="02040602050305030304" pitchFamily="18" charset="0"/>
              </a:rPr>
              <a:t>: </a:t>
            </a:r>
            <a:r>
              <a:rPr lang="de-DE" sz="2400" dirty="0" err="1">
                <a:latin typeface="Book Antiqua" panose="02040602050305030304" pitchFamily="18" charset="0"/>
              </a:rPr>
              <a:t>What</a:t>
            </a:r>
            <a:r>
              <a:rPr lang="de-DE" sz="2400" dirty="0">
                <a:latin typeface="Book Antiqua" panose="02040602050305030304" pitchFamily="18" charset="0"/>
              </a:rPr>
              <a:t> </a:t>
            </a:r>
            <a:r>
              <a:rPr lang="de-DE" sz="2400" dirty="0" err="1">
                <a:latin typeface="Book Antiqua" panose="02040602050305030304" pitchFamily="18" charset="0"/>
              </a:rPr>
              <a:t>health</a:t>
            </a:r>
            <a:r>
              <a:rPr lang="de-DE" sz="2400" dirty="0">
                <a:latin typeface="Book Antiqua" panose="02040602050305030304" pitchFamily="18" charset="0"/>
              </a:rPr>
              <a:t> and </a:t>
            </a:r>
            <a:r>
              <a:rPr lang="de-DE" sz="2400" dirty="0" err="1">
                <a:latin typeface="Book Antiqua" panose="02040602050305030304" pitchFamily="18" charset="0"/>
              </a:rPr>
              <a:t>disease</a:t>
            </a:r>
            <a:r>
              <a:rPr lang="de-DE" sz="2400" dirty="0">
                <a:latin typeface="Book Antiqua" panose="02040602050305030304" pitchFamily="18" charset="0"/>
              </a:rPr>
              <a:t> </a:t>
            </a:r>
            <a:r>
              <a:rPr lang="de-DE" sz="2400" dirty="0" err="1">
                <a:latin typeface="Book Antiqua" panose="02040602050305030304" pitchFamily="18" charset="0"/>
              </a:rPr>
              <a:t>mean</a:t>
            </a:r>
            <a:r>
              <a:rPr lang="de-DE" sz="2400" dirty="0">
                <a:latin typeface="Book Antiqua" panose="02040602050305030304" pitchFamily="18" charset="0"/>
              </a:rPr>
              <a:t> </a:t>
            </a:r>
          </a:p>
          <a:p>
            <a:pPr marL="342900" marR="0" indent="-342900" algn="l" defTabSz="584200" rtl="0" fontAlgn="auto" latinLnBrk="0" hangingPunct="0">
              <a:lnSpc>
                <a:spcPct val="100000"/>
              </a:lnSpc>
              <a:spcBef>
                <a:spcPts val="0"/>
              </a:spcBef>
              <a:spcAft>
                <a:spcPts val="0"/>
              </a:spcAft>
              <a:buClrTx/>
              <a:buSzTx/>
              <a:buFont typeface="Symbol" panose="05050102010706020507" pitchFamily="18" charset="2"/>
              <a:buChar char="-"/>
              <a:tabLst/>
            </a:pP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Relationship</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of</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human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beings</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and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nature</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to</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form and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preserve</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the</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environment</a:t>
            </a:r>
            <a:endParaRPr lang="de-DE" sz="2400" dirty="0">
              <a:latin typeface="Book Antiqua" panose="02040602050305030304" pitchFamily="18" charset="0"/>
            </a:endParaRP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de-DE" sz="2400" b="0" i="0" u="sng" strike="noStrike" cap="none" spc="0" normalizeH="0" baseline="0" dirty="0">
                <a:ln>
                  <a:noFill/>
                </a:ln>
                <a:solidFill>
                  <a:srgbClr val="000000"/>
                </a:solidFill>
                <a:effectLst/>
                <a:uFillTx/>
                <a:latin typeface="Book Antiqua" panose="02040602050305030304" pitchFamily="18" charset="0"/>
                <a:sym typeface="Helvetica Light"/>
              </a:rPr>
              <a:t>Chemistry</a:t>
            </a:r>
          </a:p>
          <a:p>
            <a:pPr marL="571500" marR="0" indent="-571500" algn="l" defTabSz="584200" rtl="0" fontAlgn="auto" latinLnBrk="0" hangingPunct="0">
              <a:lnSpc>
                <a:spcPct val="100000"/>
              </a:lnSpc>
              <a:spcBef>
                <a:spcPts val="0"/>
              </a:spcBef>
              <a:spcAft>
                <a:spcPts val="0"/>
              </a:spcAft>
              <a:buClrTx/>
              <a:buSzTx/>
              <a:buFont typeface="Symbol" panose="05050102010706020507" pitchFamily="18" charset="2"/>
              <a:buChar char="-"/>
              <a:tabLst/>
            </a:pPr>
            <a:r>
              <a:rPr lang="de-DE" sz="2400" dirty="0">
                <a:latin typeface="Book Antiqua" panose="02040602050305030304" pitchFamily="18" charset="0"/>
              </a:rPr>
              <a:t>Matter: </a:t>
            </a:r>
            <a:r>
              <a:rPr lang="de-DE" sz="2400" dirty="0" err="1">
                <a:latin typeface="Book Antiqua" panose="02040602050305030304" pitchFamily="18" charset="0"/>
              </a:rPr>
              <a:t>How</a:t>
            </a:r>
            <a:r>
              <a:rPr lang="de-DE" sz="2400" dirty="0">
                <a:latin typeface="Book Antiqua" panose="02040602050305030304" pitchFamily="18" charset="0"/>
              </a:rPr>
              <a:t> </a:t>
            </a:r>
            <a:r>
              <a:rPr lang="de-DE" sz="2400" dirty="0" err="1">
                <a:latin typeface="Book Antiqua" panose="02040602050305030304" pitchFamily="18" charset="0"/>
              </a:rPr>
              <a:t>properties</a:t>
            </a:r>
            <a:r>
              <a:rPr lang="de-DE" sz="2400" dirty="0">
                <a:latin typeface="Book Antiqua" panose="02040602050305030304" pitchFamily="18" charset="0"/>
              </a:rPr>
              <a:t>, </a:t>
            </a:r>
            <a:r>
              <a:rPr lang="de-DE" sz="2400" dirty="0" err="1">
                <a:latin typeface="Book Antiqua" panose="02040602050305030304" pitchFamily="18" charset="0"/>
              </a:rPr>
              <a:t>structure</a:t>
            </a:r>
            <a:r>
              <a:rPr lang="de-DE" sz="2400" dirty="0">
                <a:latin typeface="Book Antiqua" panose="02040602050305030304" pitchFamily="18" charset="0"/>
              </a:rPr>
              <a:t> and </a:t>
            </a:r>
            <a:r>
              <a:rPr lang="de-DE" sz="2400" dirty="0" err="1">
                <a:latin typeface="Book Antiqua" panose="02040602050305030304" pitchFamily="18" charset="0"/>
              </a:rPr>
              <a:t>use</a:t>
            </a:r>
            <a:r>
              <a:rPr lang="de-DE" sz="2400" dirty="0">
                <a:latin typeface="Book Antiqua" panose="02040602050305030304" pitchFamily="18" charset="0"/>
              </a:rPr>
              <a:t> </a:t>
            </a:r>
            <a:r>
              <a:rPr lang="de-DE" sz="2400" dirty="0" err="1">
                <a:latin typeface="Book Antiqua" panose="02040602050305030304" pitchFamily="18" charset="0"/>
              </a:rPr>
              <a:t>of</a:t>
            </a:r>
            <a:r>
              <a:rPr lang="de-DE" sz="2400" dirty="0">
                <a:latin typeface="Book Antiqua" panose="02040602050305030304" pitchFamily="18" charset="0"/>
              </a:rPr>
              <a:t> </a:t>
            </a:r>
            <a:r>
              <a:rPr lang="de-DE" sz="2400" dirty="0" err="1">
                <a:latin typeface="Book Antiqua" panose="02040602050305030304" pitchFamily="18" charset="0"/>
              </a:rPr>
              <a:t>substances</a:t>
            </a:r>
            <a:r>
              <a:rPr lang="de-DE" sz="2400" dirty="0">
                <a:latin typeface="Book Antiqua" panose="02040602050305030304" pitchFamily="18" charset="0"/>
              </a:rPr>
              <a:t> </a:t>
            </a:r>
            <a:r>
              <a:rPr lang="de-DE" sz="2400" dirty="0" err="1">
                <a:latin typeface="Book Antiqua" panose="02040602050305030304" pitchFamily="18" charset="0"/>
              </a:rPr>
              <a:t>are</a:t>
            </a:r>
            <a:r>
              <a:rPr lang="de-DE" sz="2400" dirty="0">
                <a:latin typeface="Book Antiqua" panose="02040602050305030304" pitchFamily="18" charset="0"/>
              </a:rPr>
              <a:t> </a:t>
            </a:r>
            <a:r>
              <a:rPr lang="de-DE" sz="2400" dirty="0" err="1">
                <a:latin typeface="Book Antiqua" panose="02040602050305030304" pitchFamily="18" charset="0"/>
              </a:rPr>
              <a:t>connected</a:t>
            </a:r>
            <a:endParaRPr lang="de-DE" sz="2400" dirty="0">
              <a:latin typeface="Book Antiqua" panose="02040602050305030304" pitchFamily="18" charset="0"/>
            </a:endParaRPr>
          </a:p>
          <a:p>
            <a:pPr marL="571500" marR="0" indent="-571500" algn="l" defTabSz="584200" rtl="0" fontAlgn="auto" latinLnBrk="0" hangingPunct="0">
              <a:lnSpc>
                <a:spcPct val="100000"/>
              </a:lnSpc>
              <a:spcBef>
                <a:spcPts val="0"/>
              </a:spcBef>
              <a:spcAft>
                <a:spcPts val="0"/>
              </a:spcAft>
              <a:buClrTx/>
              <a:buSzTx/>
              <a:buFont typeface="Symbol" panose="05050102010706020507" pitchFamily="18" charset="2"/>
              <a:buChar char="-"/>
              <a:tabLst/>
            </a:pP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Chemical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reactions</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What</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the</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statement</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means</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new</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substance</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is</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created</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de-DE" sz="2400" u="sng" dirty="0">
                <a:latin typeface="Book Antiqua" panose="02040602050305030304" pitchFamily="18" charset="0"/>
              </a:rPr>
              <a:t>Physics</a:t>
            </a:r>
          </a:p>
          <a:p>
            <a:pPr marL="571500" marR="0" indent="-571500" algn="l" defTabSz="584200" rtl="0" fontAlgn="auto" latinLnBrk="0" hangingPunct="0">
              <a:lnSpc>
                <a:spcPct val="100000"/>
              </a:lnSpc>
              <a:spcBef>
                <a:spcPts val="0"/>
              </a:spcBef>
              <a:spcAft>
                <a:spcPts val="0"/>
              </a:spcAft>
              <a:buClrTx/>
              <a:buSzTx/>
              <a:buFont typeface="Symbol" panose="05050102010706020507" pitchFamily="18" charset="2"/>
              <a:buChar char="-"/>
              <a:tabLst/>
            </a:pP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Matter: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From</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the</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very</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big</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and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very</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small</a:t>
            </a:r>
            <a:endPar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endParaRPr>
          </a:p>
          <a:p>
            <a:pPr marL="571500" marR="0" indent="-571500" algn="l" defTabSz="584200" rtl="0" fontAlgn="auto" latinLnBrk="0" hangingPunct="0">
              <a:lnSpc>
                <a:spcPct val="100000"/>
              </a:lnSpc>
              <a:spcBef>
                <a:spcPts val="0"/>
              </a:spcBef>
              <a:spcAft>
                <a:spcPts val="0"/>
              </a:spcAft>
              <a:buClrTx/>
              <a:buSzTx/>
              <a:buFont typeface="Symbol" panose="05050102010706020507" pitchFamily="18" charset="2"/>
              <a:buChar char="-"/>
              <a:tabLst/>
            </a:pPr>
            <a:r>
              <a:rPr lang="de-DE" sz="2400" dirty="0">
                <a:latin typeface="Book Antiqua" panose="02040602050305030304" pitchFamily="18" charset="0"/>
              </a:rPr>
              <a:t>Theory: </a:t>
            </a:r>
            <a:r>
              <a:rPr lang="de-DE" sz="2400" dirty="0" err="1">
                <a:latin typeface="Book Antiqua" panose="02040602050305030304" pitchFamily="18" charset="0"/>
              </a:rPr>
              <a:t>Make</a:t>
            </a:r>
            <a:r>
              <a:rPr lang="de-DE" sz="2400" dirty="0">
                <a:latin typeface="Book Antiqua" panose="02040602050305030304" pitchFamily="18" charset="0"/>
              </a:rPr>
              <a:t> Nature </a:t>
            </a:r>
            <a:r>
              <a:rPr lang="de-DE" sz="2400" dirty="0" err="1">
                <a:latin typeface="Book Antiqua" panose="02040602050305030304" pitchFamily="18" charset="0"/>
              </a:rPr>
              <a:t>predictable</a:t>
            </a:r>
            <a:endParaRPr lang="de-DE" sz="2400" dirty="0">
              <a:latin typeface="Book Antiqua" panose="02040602050305030304" pitchFamily="18" charset="0"/>
            </a:endParaRPr>
          </a:p>
          <a:p>
            <a:pPr marL="571500" marR="0" indent="-571500" algn="l" defTabSz="584200" rtl="0" fontAlgn="auto" latinLnBrk="0" hangingPunct="0">
              <a:lnSpc>
                <a:spcPct val="100000"/>
              </a:lnSpc>
              <a:spcBef>
                <a:spcPts val="0"/>
              </a:spcBef>
              <a:spcAft>
                <a:spcPts val="0"/>
              </a:spcAft>
              <a:buClrTx/>
              <a:buSzTx/>
              <a:buFont typeface="Symbol" panose="05050102010706020507" pitchFamily="18" charset="2"/>
              <a:buChar char="-"/>
              <a:tabLst/>
            </a:pP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Energy: The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supply</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of</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electrical</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energy</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in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everyday</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life</a:t>
            </a:r>
            <a:endPar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endParaRP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endParaRPr>
          </a:p>
        </p:txBody>
      </p:sp>
      <p:sp>
        <p:nvSpPr>
          <p:cNvPr id="5" name="Rectangle 1">
            <a:extLst>
              <a:ext uri="{FF2B5EF4-FFF2-40B4-BE49-F238E27FC236}">
                <a16:creationId xmlns:a16="http://schemas.microsoft.com/office/drawing/2014/main" xmlns="" id="{948B7F34-7924-48AE-A493-48C698D0544A}"/>
              </a:ext>
            </a:extLst>
          </p:cNvPr>
          <p:cNvSpPr>
            <a:spLocks noChangeArrowheads="1"/>
          </p:cNvSpPr>
          <p:nvPr/>
        </p:nvSpPr>
        <p:spPr bwMode="auto">
          <a:xfrm>
            <a:off x="0" y="0"/>
            <a:ext cx="130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0">
                <a:ln>
                  <a:noFill/>
                </a:ln>
                <a:solidFill>
                  <a:schemeClr val="tx1"/>
                </a:solidFill>
                <a:effectLst/>
                <a:latin typeface="Arial Unicode MS"/>
              </a:rPr>
              <a:t>The supply of electrical energy in everyday life</a:t>
            </a:r>
            <a:r>
              <a:rPr kumimoji="0" lang="de-DE" altLang="de-DE" sz="1100" b="0" i="0" u="none" strike="noStrike" cap="none" normalizeH="0" baseline="0">
                <a:ln>
                  <a:noFill/>
                </a:ln>
                <a:solidFill>
                  <a:schemeClr val="tx1"/>
                </a:solidFill>
                <a:effectLst/>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66910385"/>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50800" y="8470900"/>
            <a:ext cx="12979400" cy="774700"/>
          </a:xfrm>
          <a:custGeom>
            <a:avLst/>
            <a:gdLst/>
            <a:ahLst/>
            <a:cxnLst>
              <a:cxn ang="0">
                <a:pos x="wd2" y="hd2"/>
              </a:cxn>
              <a:cxn ang="5400000">
                <a:pos x="wd2" y="hd2"/>
              </a:cxn>
              <a:cxn ang="10800000">
                <a:pos x="wd2" y="hd2"/>
              </a:cxn>
              <a:cxn ang="16200000">
                <a:pos x="wd2" y="hd2"/>
              </a:cxn>
            </a:cxnLst>
            <a:rect l="0" t="0" r="r" b="b"/>
            <a:pathLst>
              <a:path w="21600" h="21600" extrusionOk="0">
                <a:moveTo>
                  <a:pt x="0" y="2833"/>
                </a:moveTo>
                <a:lnTo>
                  <a:pt x="21600" y="0"/>
                </a:lnTo>
                <a:lnTo>
                  <a:pt x="21579" y="21600"/>
                </a:lnTo>
                <a:lnTo>
                  <a:pt x="0" y="11331"/>
                </a:lnTo>
                <a:lnTo>
                  <a:pt x="0" y="2833"/>
                </a:lnTo>
                <a:close/>
              </a:path>
            </a:pathLst>
          </a:custGeom>
          <a:solidFill>
            <a:srgbClr val="000000"/>
          </a:solidFill>
          <a:ln w="12700">
            <a:miter lim="400000"/>
          </a:ln>
        </p:spPr>
        <p:txBody>
          <a:bodyPr lIns="25400" tIns="25400" rIns="25400" bIns="25400" anchor="ctr"/>
          <a:lstStyle/>
          <a:p>
            <a:pPr>
              <a:defRPr sz="4200">
                <a:latin typeface="Gill Sans"/>
                <a:ea typeface="Gill Sans"/>
                <a:cs typeface="Gill Sans"/>
                <a:sym typeface="Gill Sans"/>
              </a:defRPr>
            </a:pPr>
            <a:endParaRPr/>
          </a:p>
        </p:txBody>
      </p:sp>
      <p:sp>
        <p:nvSpPr>
          <p:cNvPr id="120" name="Shape 120"/>
          <p:cNvSpPr/>
          <p:nvPr/>
        </p:nvSpPr>
        <p:spPr>
          <a:xfrm>
            <a:off x="8963895" y="8568461"/>
            <a:ext cx="3906938" cy="24987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spAutoFit/>
          </a:bodyPr>
          <a:lstStyle/>
          <a:p>
            <a:pPr algn="r" defTabSz="1168400">
              <a:defRPr sz="1300">
                <a:solidFill>
                  <a:srgbClr val="FFFFFF"/>
                </a:solidFill>
                <a:latin typeface="Helvetica Neue"/>
                <a:ea typeface="Helvetica Neue"/>
                <a:cs typeface="Helvetica Neue"/>
                <a:sym typeface="Helvetica Neue"/>
              </a:defRPr>
            </a:pPr>
            <a:r>
              <a:rPr lang="de-DE" dirty="0">
                <a:latin typeface="Helvetica Neue Medium"/>
                <a:sym typeface="Helvetica Neue Medium"/>
              </a:rPr>
              <a:t>juergen.langlet@t-online.de</a:t>
            </a:r>
            <a:endParaRPr dirty="0">
              <a:latin typeface="Helvetica Neue Light"/>
              <a:ea typeface="Helvetica Neue Light"/>
              <a:cs typeface="Helvetica Neue Light"/>
              <a:sym typeface="Helvetica Neue Light"/>
            </a:endParaRPr>
          </a:p>
        </p:txBody>
      </p:sp>
      <p:sp>
        <p:nvSpPr>
          <p:cNvPr id="121" name="Shape 121"/>
          <p:cNvSpPr/>
          <p:nvPr/>
        </p:nvSpPr>
        <p:spPr>
          <a:xfrm>
            <a:off x="-666106" y="8445500"/>
            <a:ext cx="13852940" cy="1663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309" y="6483"/>
                </a:lnTo>
                <a:lnTo>
                  <a:pt x="21600" y="15752"/>
                </a:lnTo>
                <a:lnTo>
                  <a:pt x="21302" y="19945"/>
                </a:lnTo>
                <a:lnTo>
                  <a:pt x="249" y="21434"/>
                </a:lnTo>
                <a:lnTo>
                  <a:pt x="21" y="21600"/>
                </a:lnTo>
                <a:lnTo>
                  <a:pt x="0" y="0"/>
                </a:lnTo>
                <a:close/>
              </a:path>
            </a:pathLst>
          </a:custGeom>
          <a:solidFill>
            <a:srgbClr val="009EE0"/>
          </a:solidFill>
          <a:ln w="12700">
            <a:miter lim="400000"/>
          </a:ln>
        </p:spPr>
        <p:txBody>
          <a:bodyPr lIns="25400" tIns="25400" rIns="25400" bIns="25400" anchor="ctr"/>
          <a:lstStyle/>
          <a:p>
            <a:pPr>
              <a:defRPr sz="4200">
                <a:latin typeface="Gill Sans"/>
                <a:ea typeface="Gill Sans"/>
                <a:cs typeface="Gill Sans"/>
                <a:sym typeface="Gill Sans"/>
              </a:defRPr>
            </a:pPr>
            <a:endParaRPr dirty="0"/>
          </a:p>
        </p:txBody>
      </p:sp>
      <p:pic>
        <p:nvPicPr>
          <p:cNvPr id="6" name="Grafik 5">
            <a:extLst>
              <a:ext uri="{FF2B5EF4-FFF2-40B4-BE49-F238E27FC236}">
                <a16:creationId xmlns:a16="http://schemas.microsoft.com/office/drawing/2014/main" xmlns="" id="{9FB964B7-A91B-445A-881E-8C2F305C60D3}"/>
              </a:ext>
            </a:extLst>
          </p:cNvPr>
          <p:cNvPicPr/>
          <p:nvPr/>
        </p:nvPicPr>
        <p:blipFill>
          <a:blip r:embed="rId2"/>
          <a:stretch>
            <a:fillRect/>
          </a:stretch>
        </p:blipFill>
        <p:spPr>
          <a:xfrm>
            <a:off x="424815" y="8576627"/>
            <a:ext cx="2096770" cy="1020445"/>
          </a:xfrm>
          <a:prstGeom prst="rect">
            <a:avLst/>
          </a:prstGeom>
        </p:spPr>
      </p:pic>
      <p:sp>
        <p:nvSpPr>
          <p:cNvPr id="2" name="Textfeld 1">
            <a:extLst>
              <a:ext uri="{FF2B5EF4-FFF2-40B4-BE49-F238E27FC236}">
                <a16:creationId xmlns:a16="http://schemas.microsoft.com/office/drawing/2014/main" xmlns="" id="{01A7F307-CA45-449F-AFED-19B44EE48ED3}"/>
              </a:ext>
            </a:extLst>
          </p:cNvPr>
          <p:cNvSpPr txBox="1"/>
          <p:nvPr/>
        </p:nvSpPr>
        <p:spPr>
          <a:xfrm>
            <a:off x="2707234" y="8954204"/>
            <a:ext cx="793326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1800" b="1" i="0" u="none" strike="noStrike" cap="none" spc="0" normalizeH="0" baseline="0" dirty="0">
                <a:ln>
                  <a:noFill/>
                </a:ln>
                <a:solidFill>
                  <a:schemeClr val="bg1"/>
                </a:solidFill>
                <a:effectLst/>
                <a:uFillTx/>
                <a:latin typeface="+mn-lt"/>
                <a:ea typeface="+mn-ea"/>
                <a:cs typeface="+mn-cs"/>
                <a:sym typeface="Helvetica Light"/>
              </a:rPr>
              <a:t>German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Association</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for</a:t>
            </a:r>
            <a:r>
              <a:rPr kumimoji="0" lang="de-DE" sz="1800" b="1" i="0" u="none" strike="noStrike" cap="none" spc="0" normalizeH="0" baseline="0" dirty="0">
                <a:ln>
                  <a:noFill/>
                </a:ln>
                <a:solidFill>
                  <a:schemeClr val="bg1"/>
                </a:solidFill>
                <a:effectLst/>
                <a:uFillTx/>
                <a:latin typeface="+mn-lt"/>
                <a:ea typeface="+mn-ea"/>
                <a:cs typeface="+mn-cs"/>
                <a:sym typeface="Helvetica Light"/>
              </a:rPr>
              <a:t> the Promotion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of</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Mathematical</a:t>
            </a:r>
            <a:r>
              <a:rPr kumimoji="0" lang="de-DE" sz="1800" b="1" i="0" u="none" strike="noStrike" cap="none" spc="0" normalizeH="0" baseline="0" dirty="0">
                <a:ln>
                  <a:noFill/>
                </a:ln>
                <a:solidFill>
                  <a:schemeClr val="bg1"/>
                </a:solidFill>
                <a:effectLst/>
                <a:uFillTx/>
                <a:latin typeface="+mn-lt"/>
                <a:ea typeface="+mn-ea"/>
                <a:cs typeface="+mn-cs"/>
                <a:sym typeface="Helvetica Light"/>
              </a:rPr>
              <a:t> and Scientific Teaching</a:t>
            </a:r>
            <a:r>
              <a:rPr kumimoji="0" lang="de-DE" sz="1800" b="0" i="0" u="none" strike="noStrike" cap="none" spc="0" normalizeH="0" baseline="0" dirty="0">
                <a:ln>
                  <a:noFill/>
                </a:ln>
                <a:solidFill>
                  <a:srgbClr val="000000"/>
                </a:solidFill>
                <a:effectLst/>
                <a:uFillTx/>
                <a:latin typeface="+mn-lt"/>
                <a:ea typeface="+mn-ea"/>
                <a:cs typeface="+mn-cs"/>
                <a:sym typeface="Helvetica Light"/>
              </a:rPr>
              <a:t> </a:t>
            </a:r>
          </a:p>
        </p:txBody>
      </p:sp>
      <p:sp>
        <p:nvSpPr>
          <p:cNvPr id="3" name="Textfeld 2">
            <a:extLst>
              <a:ext uri="{FF2B5EF4-FFF2-40B4-BE49-F238E27FC236}">
                <a16:creationId xmlns:a16="http://schemas.microsoft.com/office/drawing/2014/main" xmlns="" id="{AF3673F0-F481-42DB-B245-539001AC58BB}"/>
              </a:ext>
            </a:extLst>
          </p:cNvPr>
          <p:cNvSpPr txBox="1"/>
          <p:nvPr/>
        </p:nvSpPr>
        <p:spPr>
          <a:xfrm>
            <a:off x="195646" y="57110"/>
            <a:ext cx="1256273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Common Framework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of</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Reference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for</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the Natural Sciences (Minimum Standards</a:t>
            </a:r>
            <a:r>
              <a:rPr kumimoji="0" lang="de-DE" sz="2000" b="0" i="0" u="none" strike="noStrike" cap="none" spc="0" normalizeH="0" baseline="0" dirty="0">
                <a:ln>
                  <a:noFill/>
                </a:ln>
                <a:solidFill>
                  <a:srgbClr val="000000"/>
                </a:solidFill>
                <a:effectLst/>
                <a:highlight>
                  <a:srgbClr val="000080"/>
                </a:highlight>
                <a:uFillTx/>
                <a:latin typeface="+mn-lt"/>
                <a:ea typeface="+mn-ea"/>
                <a:cs typeface="+mn-cs"/>
                <a:sym typeface="Helvetica Light"/>
              </a:rPr>
              <a:t>)</a:t>
            </a:r>
          </a:p>
        </p:txBody>
      </p:sp>
      <p:sp>
        <p:nvSpPr>
          <p:cNvPr id="5" name="Rechteck 4">
            <a:extLst>
              <a:ext uri="{FF2B5EF4-FFF2-40B4-BE49-F238E27FC236}">
                <a16:creationId xmlns:a16="http://schemas.microsoft.com/office/drawing/2014/main" xmlns="" id="{C3863134-285F-4E0E-A0AD-032AB4AB9C42}"/>
              </a:ext>
            </a:extLst>
          </p:cNvPr>
          <p:cNvSpPr/>
          <p:nvPr/>
        </p:nvSpPr>
        <p:spPr>
          <a:xfrm>
            <a:off x="195646" y="935268"/>
            <a:ext cx="12562733" cy="8586966"/>
          </a:xfrm>
          <a:prstGeom prst="rect">
            <a:avLst/>
          </a:prstGeom>
        </p:spPr>
        <p:txBody>
          <a:bodyPr wrap="square">
            <a:spAutoFit/>
          </a:bodyPr>
          <a:lstStyle/>
          <a:p>
            <a:pPr algn="l"/>
            <a:r>
              <a:rPr lang="en-US" sz="3000" b="1" dirty="0">
                <a:solidFill>
                  <a:schemeClr val="accent1">
                    <a:lumMod val="50000"/>
                  </a:schemeClr>
                </a:solidFill>
                <a:latin typeface="Book Antiqua" panose="02040602050305030304" pitchFamily="18" charset="0"/>
              </a:rPr>
              <a:t>Evolution: to explain history of nature on the basis of natural sciences</a:t>
            </a:r>
          </a:p>
          <a:p>
            <a:pPr marL="457200" indent="-457200">
              <a:buFontTx/>
              <a:buChar char="-"/>
            </a:pPr>
            <a:r>
              <a:rPr lang="en-US" sz="3000" b="1" dirty="0">
                <a:solidFill>
                  <a:schemeClr val="accent1">
                    <a:lumMod val="50000"/>
                  </a:schemeClr>
                </a:solidFill>
                <a:latin typeface="Book Antiqua" panose="02040602050305030304" pitchFamily="18" charset="0"/>
              </a:rPr>
              <a:t>Common sense ideas –</a:t>
            </a:r>
          </a:p>
          <a:p>
            <a:pPr algn="l"/>
            <a:r>
              <a:rPr lang="de-DE" sz="2400" dirty="0">
                <a:solidFill>
                  <a:schemeClr val="tx1"/>
                </a:solidFill>
                <a:latin typeface="Book Antiqua" panose="02040602050305030304" pitchFamily="18" charset="0"/>
              </a:rPr>
              <a:t>A2</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Humans</a:t>
            </a:r>
            <a:r>
              <a:rPr lang="de-DE" sz="2400" dirty="0">
                <a:solidFill>
                  <a:schemeClr val="accent1"/>
                </a:solidFill>
                <a:latin typeface="Book Antiqua" panose="02040602050305030304" pitchFamily="18" charset="0"/>
              </a:rPr>
              <a:t> and </a:t>
            </a:r>
            <a:r>
              <a:rPr lang="de-DE" sz="2400" dirty="0" err="1">
                <a:solidFill>
                  <a:schemeClr val="accent1"/>
                </a:solidFill>
                <a:latin typeface="Book Antiqua" panose="02040602050305030304" pitchFamily="18" charset="0"/>
              </a:rPr>
              <a:t>dinosaurs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lived</a:t>
            </a:r>
            <a:r>
              <a:rPr lang="de-DE" sz="2400" dirty="0">
                <a:solidFill>
                  <a:schemeClr val="accent1"/>
                </a:solidFill>
                <a:latin typeface="Book Antiqua" panose="02040602050305030304" pitchFamily="18" charset="0"/>
              </a:rPr>
              <a:t> at the same time.</a:t>
            </a:r>
          </a:p>
          <a:p>
            <a:pPr algn="l"/>
            <a:r>
              <a:rPr lang="de-DE" sz="2400" dirty="0" err="1">
                <a:solidFill>
                  <a:schemeClr val="accent1"/>
                </a:solidFill>
                <a:latin typeface="Book Antiqua" panose="02040602050305030304" pitchFamily="18" charset="0"/>
              </a:rPr>
              <a:t>Inheritance</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of</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body</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parts</a:t>
            </a:r>
            <a:r>
              <a:rPr lang="de-DE" sz="2400" dirty="0">
                <a:solidFill>
                  <a:schemeClr val="accent1"/>
                </a:solidFill>
                <a:latin typeface="Book Antiqua" panose="02040602050305030304" pitchFamily="18" charset="0"/>
              </a:rPr>
              <a:t> and </a:t>
            </a:r>
            <a:r>
              <a:rPr lang="de-DE" sz="2400" dirty="0" err="1">
                <a:solidFill>
                  <a:schemeClr val="accent1"/>
                </a:solidFill>
                <a:latin typeface="Book Antiqua" panose="02040602050305030304" pitchFamily="18" charset="0"/>
              </a:rPr>
              <a:t>their</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properties</a:t>
            </a:r>
            <a:r>
              <a:rPr lang="de-DE" sz="2400" dirty="0">
                <a:solidFill>
                  <a:schemeClr val="accent1"/>
                </a:solidFill>
                <a:latin typeface="Book Antiqua" panose="02040602050305030304" pitchFamily="18" charset="0"/>
              </a:rPr>
              <a:t>.</a:t>
            </a:r>
          </a:p>
          <a:p>
            <a:pPr algn="l"/>
            <a:r>
              <a:rPr lang="de-DE" sz="2400" dirty="0">
                <a:solidFill>
                  <a:schemeClr val="tx1"/>
                </a:solidFill>
                <a:latin typeface="Book Antiqua" panose="02040602050305030304" pitchFamily="18" charset="0"/>
              </a:rPr>
              <a:t>B1 </a:t>
            </a:r>
            <a:r>
              <a:rPr lang="de-DE" sz="2400" dirty="0">
                <a:solidFill>
                  <a:schemeClr val="accent1"/>
                </a:solidFill>
                <a:latin typeface="Book Antiqua" panose="02040602050305030304" pitchFamily="18" charset="0"/>
              </a:rPr>
              <a:t>Today </a:t>
            </a:r>
            <a:r>
              <a:rPr lang="de-DE" sz="2400" dirty="0" err="1">
                <a:solidFill>
                  <a:schemeClr val="accent1"/>
                </a:solidFill>
                <a:latin typeface="Book Antiqua" panose="02040602050305030304" pitchFamily="18" charset="0"/>
              </a:rPr>
              <a:t>living</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species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are</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ancestors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of</a:t>
            </a:r>
            <a:r>
              <a:rPr lang="de-DE" sz="2400" dirty="0">
                <a:solidFill>
                  <a:schemeClr val="accent1"/>
                </a:solidFill>
                <a:latin typeface="Book Antiqua" panose="02040602050305030304" pitchFamily="18" charset="0"/>
              </a:rPr>
              <a:t> the </a:t>
            </a:r>
            <a:r>
              <a:rPr lang="de-DE" sz="2400" dirty="0" err="1">
                <a:solidFill>
                  <a:schemeClr val="accent1"/>
                </a:solidFill>
                <a:latin typeface="Book Antiqua" panose="02040602050305030304" pitchFamily="18" charset="0"/>
              </a:rPr>
              <a:t>evolved</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species</a:t>
            </a:r>
            <a:r>
              <a:rPr lang="de-DE" sz="2400" dirty="0">
                <a:solidFill>
                  <a:schemeClr val="accent1"/>
                </a:solidFill>
                <a:latin typeface="Book Antiqua" panose="02040602050305030304" pitchFamily="18" charset="0"/>
              </a:rPr>
              <a:t>. Monkeys </a:t>
            </a:r>
            <a:r>
              <a:rPr lang="de-DE" sz="2400" dirty="0" err="1">
                <a:solidFill>
                  <a:schemeClr val="accent1"/>
                </a:solidFill>
                <a:latin typeface="Book Antiqua" panose="02040602050305030304" pitchFamily="18" charset="0"/>
              </a:rPr>
              <a:t>are</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ancestors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of</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humans</a:t>
            </a:r>
            <a:r>
              <a:rPr lang="de-DE" sz="2400" dirty="0">
                <a:solidFill>
                  <a:schemeClr val="accent1"/>
                </a:solidFill>
                <a:latin typeface="Book Antiqua" panose="02040602050305030304" pitchFamily="18" charset="0"/>
              </a:rPr>
              <a:t>.</a:t>
            </a:r>
          </a:p>
          <a:p>
            <a:pPr algn="l"/>
            <a:r>
              <a:rPr lang="de-DE" sz="2400" dirty="0" err="1">
                <a:solidFill>
                  <a:schemeClr val="accent1"/>
                </a:solidFill>
                <a:latin typeface="Book Antiqua" panose="02040602050305030304" pitchFamily="18" charset="0"/>
              </a:rPr>
              <a:t>Kinship</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means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similarity</a:t>
            </a:r>
            <a:r>
              <a:rPr lang="de-DE" sz="2400" dirty="0">
                <a:solidFill>
                  <a:schemeClr val="accent1"/>
                </a:solidFill>
                <a:latin typeface="Book Antiqua" panose="02040602050305030304" pitchFamily="18" charset="0"/>
              </a:rPr>
              <a:t>.</a:t>
            </a:r>
          </a:p>
          <a:p>
            <a:pPr algn="l"/>
            <a:r>
              <a:rPr lang="de-DE" sz="2400" dirty="0">
                <a:solidFill>
                  <a:schemeClr val="accent1"/>
                </a:solidFill>
                <a:latin typeface="Book Antiqua" panose="02040602050305030304" pitchFamily="18" charset="0"/>
              </a:rPr>
              <a:t>Living </a:t>
            </a:r>
            <a:r>
              <a:rPr lang="de-DE" sz="2400" dirty="0" err="1">
                <a:solidFill>
                  <a:schemeClr val="accent1"/>
                </a:solidFill>
                <a:latin typeface="Book Antiqua" panose="02040602050305030304" pitchFamily="18" charset="0"/>
              </a:rPr>
              <a:t>things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adapt</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intentionally</a:t>
            </a:r>
            <a:r>
              <a:rPr lang="de-DE" sz="2400" dirty="0">
                <a:solidFill>
                  <a:schemeClr val="accent1"/>
                </a:solidFill>
                <a:latin typeface="Book Antiqua" panose="02040602050305030304" pitchFamily="18" charset="0"/>
              </a:rPr>
              <a:t> / </a:t>
            </a:r>
            <a:r>
              <a:rPr lang="de-DE" sz="2400" dirty="0" err="1">
                <a:solidFill>
                  <a:schemeClr val="accent1"/>
                </a:solidFill>
                <a:latin typeface="Book Antiqua" panose="02040602050305030304" pitchFamily="18" charset="0"/>
              </a:rPr>
              <a:t>purposefully</a:t>
            </a:r>
            <a:r>
              <a:rPr lang="de-DE" sz="2400" dirty="0">
                <a:solidFill>
                  <a:schemeClr val="accent1"/>
                </a:solidFill>
                <a:latin typeface="Book Antiqua" panose="02040602050305030304" pitchFamily="18" charset="0"/>
              </a:rPr>
              <a:t> to the </a:t>
            </a:r>
            <a:r>
              <a:rPr lang="de-DE" sz="2400" dirty="0" err="1">
                <a:solidFill>
                  <a:schemeClr val="accent1"/>
                </a:solidFill>
                <a:latin typeface="Book Antiqua" panose="02040602050305030304" pitchFamily="18" charset="0"/>
              </a:rPr>
              <a:t>environment</a:t>
            </a:r>
            <a:r>
              <a:rPr lang="de-DE" sz="2400" dirty="0">
                <a:solidFill>
                  <a:schemeClr val="accent1"/>
                </a:solidFill>
                <a:latin typeface="Book Antiqua" panose="02040602050305030304" pitchFamily="18" charset="0"/>
              </a:rPr>
              <a:t>. Evolution </a:t>
            </a:r>
            <a:r>
              <a:rPr lang="de-DE" sz="2400" dirty="0" err="1">
                <a:solidFill>
                  <a:schemeClr val="accent1"/>
                </a:solidFill>
                <a:latin typeface="Book Antiqua" panose="02040602050305030304" pitchFamily="18" charset="0"/>
              </a:rPr>
              <a:t>means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higher</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development</a:t>
            </a:r>
            <a:r>
              <a:rPr lang="de-DE" sz="2400" dirty="0">
                <a:solidFill>
                  <a:schemeClr val="accent1"/>
                </a:solidFill>
                <a:latin typeface="Book Antiqua" panose="02040602050305030304" pitchFamily="18" charset="0"/>
              </a:rPr>
              <a:t>.</a:t>
            </a:r>
          </a:p>
          <a:p>
            <a:pPr algn="l"/>
            <a:r>
              <a:rPr lang="de-DE" sz="2400" dirty="0">
                <a:solidFill>
                  <a:schemeClr val="accent1"/>
                </a:solidFill>
                <a:latin typeface="Book Antiqua" panose="02040602050305030304" pitchFamily="18" charset="0"/>
              </a:rPr>
              <a:t>Environment </a:t>
            </a:r>
            <a:r>
              <a:rPr lang="de-DE" sz="2400" dirty="0" err="1">
                <a:solidFill>
                  <a:schemeClr val="accent1"/>
                </a:solidFill>
                <a:latin typeface="Book Antiqua" panose="02040602050305030304" pitchFamily="18" charset="0"/>
              </a:rPr>
              <a:t>unilaterally</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determines</a:t>
            </a:r>
            <a:r>
              <a:rPr lang="de-DE" sz="2400" dirty="0">
                <a:solidFill>
                  <a:schemeClr val="accent1"/>
                </a:solidFill>
                <a:latin typeface="Book Antiqua" panose="02040602050305030304" pitchFamily="18" charset="0"/>
              </a:rPr>
              <a:t> the </a:t>
            </a:r>
            <a:r>
              <a:rPr lang="de-DE" sz="2400" dirty="0" err="1">
                <a:solidFill>
                  <a:schemeClr val="accent1"/>
                </a:solidFill>
                <a:latin typeface="Book Antiqua" panose="02040602050305030304" pitchFamily="18" charset="0"/>
              </a:rPr>
              <a:t>living</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beings</a:t>
            </a:r>
            <a:r>
              <a:rPr lang="de-DE" sz="2400" dirty="0">
                <a:solidFill>
                  <a:schemeClr val="accent1"/>
                </a:solidFill>
                <a:latin typeface="Book Antiqua" panose="02040602050305030304" pitchFamily="18" charset="0"/>
              </a:rPr>
              <a:t>.</a:t>
            </a:r>
          </a:p>
          <a:p>
            <a:pPr algn="l"/>
            <a:r>
              <a:rPr lang="de-DE" sz="2400" dirty="0">
                <a:solidFill>
                  <a:schemeClr val="accent1"/>
                </a:solidFill>
                <a:latin typeface="Book Antiqua" panose="02040602050305030304" pitchFamily="18" charset="0"/>
              </a:rPr>
              <a:t>Living </a:t>
            </a:r>
            <a:r>
              <a:rPr lang="de-DE" sz="2400" dirty="0" err="1">
                <a:solidFill>
                  <a:schemeClr val="accent1"/>
                </a:solidFill>
                <a:latin typeface="Book Antiqua" panose="02040602050305030304" pitchFamily="18" charset="0"/>
              </a:rPr>
              <a:t>things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are</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passively</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adapted</a:t>
            </a:r>
            <a:r>
              <a:rPr lang="de-DE" sz="2400" dirty="0">
                <a:solidFill>
                  <a:schemeClr val="accent1"/>
                </a:solidFill>
                <a:latin typeface="Book Antiqua" panose="02040602050305030304" pitchFamily="18" charset="0"/>
              </a:rPr>
              <a:t> to </a:t>
            </a:r>
            <a:r>
              <a:rPr lang="de-DE" sz="2400" dirty="0" err="1">
                <a:solidFill>
                  <a:schemeClr val="accent1"/>
                </a:solidFill>
                <a:latin typeface="Book Antiqua" panose="02040602050305030304" pitchFamily="18" charset="0"/>
              </a:rPr>
              <a:t>their</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environment</a:t>
            </a:r>
            <a:r>
              <a:rPr lang="de-DE" sz="2400" dirty="0">
                <a:solidFill>
                  <a:schemeClr val="accent1"/>
                </a:solidFill>
                <a:latin typeface="Book Antiqua" panose="02040602050305030304" pitchFamily="18" charset="0"/>
              </a:rPr>
              <a:t>.</a:t>
            </a:r>
          </a:p>
          <a:p>
            <a:pPr algn="l"/>
            <a:r>
              <a:rPr lang="de-DE" sz="2400" dirty="0">
                <a:solidFill>
                  <a:schemeClr val="tx1"/>
                </a:solidFill>
                <a:latin typeface="Book Antiqua" panose="02040602050305030304" pitchFamily="18" charset="0"/>
              </a:rPr>
              <a:t>B1+</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Mutations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are</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always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harmful</a:t>
            </a:r>
            <a:r>
              <a:rPr lang="de-DE" sz="2400" dirty="0">
                <a:solidFill>
                  <a:schemeClr val="accent1"/>
                </a:solidFill>
                <a:latin typeface="Book Antiqua" panose="02040602050305030304" pitchFamily="18" charset="0"/>
              </a:rPr>
              <a:t>.</a:t>
            </a:r>
          </a:p>
          <a:p>
            <a:pPr algn="l"/>
            <a:r>
              <a:rPr lang="de-DE" sz="2400" dirty="0">
                <a:solidFill>
                  <a:schemeClr val="accent1"/>
                </a:solidFill>
                <a:latin typeface="Book Antiqua" panose="02040602050305030304" pitchFamily="18" charset="0"/>
              </a:rPr>
              <a:t>Adaptation </a:t>
            </a:r>
            <a:r>
              <a:rPr lang="de-DE" sz="2400" dirty="0" err="1">
                <a:solidFill>
                  <a:schemeClr val="accent1"/>
                </a:solidFill>
                <a:latin typeface="Book Antiqua" panose="02040602050305030304" pitchFamily="18" charset="0"/>
              </a:rPr>
              <a:t>is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deliberate</a:t>
            </a:r>
            <a:r>
              <a:rPr lang="de-DE" sz="2400" dirty="0">
                <a:solidFill>
                  <a:schemeClr val="accent1"/>
                </a:solidFill>
                <a:latin typeface="Book Antiqua" panose="02040602050305030304" pitchFamily="18" charset="0"/>
              </a:rPr>
              <a:t> and </a:t>
            </a:r>
            <a:r>
              <a:rPr lang="de-DE" sz="2400" dirty="0" err="1">
                <a:solidFill>
                  <a:schemeClr val="accent1"/>
                </a:solidFill>
                <a:latin typeface="Book Antiqua" panose="02040602050305030304" pitchFamily="18" charset="0"/>
              </a:rPr>
              <a:t>purposeful</a:t>
            </a:r>
            <a:r>
              <a:rPr lang="de-DE" sz="2400" dirty="0">
                <a:solidFill>
                  <a:schemeClr val="accent1"/>
                </a:solidFill>
                <a:latin typeface="Book Antiqua" panose="02040602050305030304" pitchFamily="18" charset="0"/>
              </a:rPr>
              <a:t>.</a:t>
            </a:r>
          </a:p>
          <a:p>
            <a:pPr algn="l"/>
            <a:r>
              <a:rPr lang="de-DE" sz="2400" dirty="0">
                <a:solidFill>
                  <a:schemeClr val="accent1"/>
                </a:solidFill>
                <a:latin typeface="Book Antiqua" panose="02040602050305030304" pitchFamily="18" charset="0"/>
              </a:rPr>
              <a:t>Living </a:t>
            </a:r>
            <a:r>
              <a:rPr lang="de-DE" sz="2400" dirty="0" err="1">
                <a:solidFill>
                  <a:schemeClr val="accent1"/>
                </a:solidFill>
                <a:latin typeface="Book Antiqua" panose="02040602050305030304" pitchFamily="18" charset="0"/>
              </a:rPr>
              <a:t>things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are</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perfectly</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adapted</a:t>
            </a:r>
            <a:r>
              <a:rPr lang="de-DE" sz="2400" dirty="0">
                <a:solidFill>
                  <a:schemeClr val="accent1"/>
                </a:solidFill>
                <a:latin typeface="Book Antiqua" panose="02040602050305030304" pitchFamily="18" charset="0"/>
              </a:rPr>
              <a:t>.</a:t>
            </a:r>
          </a:p>
          <a:p>
            <a:pPr algn="l"/>
            <a:r>
              <a:rPr lang="de-DE" sz="2400" dirty="0">
                <a:solidFill>
                  <a:schemeClr val="tx1"/>
                </a:solidFill>
                <a:latin typeface="Book Antiqua" panose="02040602050305030304" pitchFamily="18" charset="0"/>
              </a:rPr>
              <a:t>B2</a:t>
            </a:r>
            <a:r>
              <a:rPr lang="de-DE" sz="2400" dirty="0">
                <a:solidFill>
                  <a:schemeClr val="accent1"/>
                </a:solidFill>
                <a:latin typeface="Book Antiqua" panose="02040602050305030304" pitchFamily="18" charset="0"/>
              </a:rPr>
              <a:t> Evolution </a:t>
            </a:r>
            <a:r>
              <a:rPr lang="de-DE" sz="2400" dirty="0" err="1">
                <a:solidFill>
                  <a:schemeClr val="accent1"/>
                </a:solidFill>
                <a:latin typeface="Book Antiqua" panose="02040602050305030304" pitchFamily="18" charset="0"/>
              </a:rPr>
              <a:t>is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only</a:t>
            </a:r>
            <a:r>
              <a:rPr lang="de-DE" sz="2400" dirty="0">
                <a:solidFill>
                  <a:schemeClr val="accent1"/>
                </a:solidFill>
                <a:latin typeface="Book Antiqua" panose="02040602050305030304" pitchFamily="18" charset="0"/>
              </a:rPr>
              <a:t>“ a </a:t>
            </a:r>
            <a:r>
              <a:rPr lang="de-DE" sz="2400" dirty="0" err="1">
                <a:solidFill>
                  <a:schemeClr val="accent1"/>
                </a:solidFill>
                <a:latin typeface="Book Antiqua" panose="02040602050305030304" pitchFamily="18" charset="0"/>
              </a:rPr>
              <a:t>theory</a:t>
            </a:r>
            <a:r>
              <a:rPr lang="de-DE" sz="2400" dirty="0">
                <a:solidFill>
                  <a:schemeClr val="accent1"/>
                </a:solidFill>
                <a:latin typeface="Book Antiqua" panose="02040602050305030304" pitchFamily="18" charset="0"/>
              </a:rPr>
              <a:t>.</a:t>
            </a:r>
          </a:p>
          <a:p>
            <a:pPr algn="l"/>
            <a:r>
              <a:rPr lang="de-DE" sz="2400" dirty="0" err="1">
                <a:solidFill>
                  <a:schemeClr val="accent1"/>
                </a:solidFill>
                <a:latin typeface="Book Antiqua" panose="02040602050305030304" pitchFamily="18" charset="0"/>
              </a:rPr>
              <a:t>Species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is</a:t>
            </a:r>
            <a:r>
              <a:rPr lang="de-DE" sz="2400" dirty="0">
                <a:solidFill>
                  <a:schemeClr val="accent1"/>
                </a:solidFill>
                <a:latin typeface="Book Antiqua" panose="02040602050305030304" pitchFamily="18" charset="0"/>
              </a:rPr>
              <a:t> a uniform type </a:t>
            </a:r>
            <a:r>
              <a:rPr lang="de-DE" sz="2400" dirty="0" err="1">
                <a:solidFill>
                  <a:schemeClr val="accent1"/>
                </a:solidFill>
                <a:latin typeface="Book Antiqua" panose="02040602050305030304" pitchFamily="18" charset="0"/>
              </a:rPr>
              <a:t>of</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living</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things</a:t>
            </a:r>
            <a:r>
              <a:rPr lang="de-DE" sz="2400" dirty="0">
                <a:solidFill>
                  <a:schemeClr val="accent1"/>
                </a:solidFill>
                <a:latin typeface="Book Antiqua" panose="02040602050305030304" pitchFamily="18" charset="0"/>
              </a:rPr>
              <a:t>: All </a:t>
            </a:r>
            <a:r>
              <a:rPr lang="de-DE" sz="2400" dirty="0" err="1">
                <a:solidFill>
                  <a:schemeClr val="accent1"/>
                </a:solidFill>
                <a:latin typeface="Book Antiqua" panose="02040602050305030304" pitchFamily="18" charset="0"/>
              </a:rPr>
              <a:t>individuals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are</a:t>
            </a:r>
            <a:r>
              <a:rPr lang="de-DE" sz="2400" dirty="0">
                <a:solidFill>
                  <a:schemeClr val="accent1"/>
                </a:solidFill>
                <a:latin typeface="Book Antiqua" panose="02040602050305030304" pitchFamily="18" charset="0"/>
              </a:rPr>
              <a:t> the same. </a:t>
            </a:r>
            <a:r>
              <a:rPr lang="de-DE" sz="2400" dirty="0" err="1">
                <a:solidFill>
                  <a:schemeClr val="accent1"/>
                </a:solidFill>
                <a:latin typeface="Book Antiqua" panose="02040602050305030304" pitchFamily="18" charset="0"/>
              </a:rPr>
              <a:t>Species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change</a:t>
            </a:r>
            <a:r>
              <a:rPr lang="de-DE" sz="2400" dirty="0">
                <a:solidFill>
                  <a:schemeClr val="accent1"/>
                </a:solidFill>
                <a:latin typeface="Book Antiqua" panose="02040602050305030304" pitchFamily="18" charset="0"/>
              </a:rPr>
              <a:t> like an individual: All </a:t>
            </a:r>
            <a:r>
              <a:rPr lang="de-DE" sz="2400" dirty="0" err="1">
                <a:solidFill>
                  <a:schemeClr val="accent1"/>
                </a:solidFill>
                <a:latin typeface="Book Antiqua" panose="02040602050305030304" pitchFamily="18" charset="0"/>
              </a:rPr>
              <a:t>species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members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change</a:t>
            </a:r>
            <a:r>
              <a:rPr lang="de-DE" sz="2400" dirty="0">
                <a:solidFill>
                  <a:schemeClr val="accent1"/>
                </a:solidFill>
                <a:latin typeface="Book Antiqua" panose="02040602050305030304" pitchFamily="18" charset="0"/>
              </a:rPr>
              <a:t> at the same time and </a:t>
            </a:r>
            <a:r>
              <a:rPr lang="de-DE" sz="2400" dirty="0" err="1">
                <a:solidFill>
                  <a:schemeClr val="accent1"/>
                </a:solidFill>
                <a:latin typeface="Book Antiqua" panose="02040602050305030304" pitchFamily="18" charset="0"/>
              </a:rPr>
              <a:t>similarly</a:t>
            </a:r>
            <a:r>
              <a:rPr lang="de-DE" sz="2400" dirty="0">
                <a:solidFill>
                  <a:schemeClr val="accent1"/>
                </a:solidFill>
                <a:latin typeface="Book Antiqua" panose="02040602050305030304" pitchFamily="18" charset="0"/>
              </a:rPr>
              <a:t>.</a:t>
            </a:r>
          </a:p>
          <a:p>
            <a:pPr algn="l"/>
            <a:r>
              <a:rPr lang="de-DE" sz="2400" dirty="0">
                <a:solidFill>
                  <a:schemeClr val="accent1"/>
                </a:solidFill>
                <a:latin typeface="Book Antiqua" panose="02040602050305030304" pitchFamily="18" charset="0"/>
              </a:rPr>
              <a:t>In a </a:t>
            </a:r>
            <a:r>
              <a:rPr lang="de-DE" sz="2400" dirty="0" err="1">
                <a:solidFill>
                  <a:schemeClr val="accent1"/>
                </a:solidFill>
                <a:latin typeface="Book Antiqua" panose="02040602050305030304" pitchFamily="18" charset="0"/>
              </a:rPr>
              <a:t>constant</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environment</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there</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is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no</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evolution</a:t>
            </a:r>
            <a:r>
              <a:rPr lang="de-DE" sz="2400" dirty="0">
                <a:solidFill>
                  <a:schemeClr val="accent1"/>
                </a:solidFill>
                <a:latin typeface="Book Antiqua" panose="02040602050305030304" pitchFamily="18" charset="0"/>
              </a:rPr>
              <a:t>.</a:t>
            </a:r>
          </a:p>
          <a:p>
            <a:pPr algn="l"/>
            <a:r>
              <a:rPr lang="de-DE" sz="2400" dirty="0">
                <a:solidFill>
                  <a:schemeClr val="accent1"/>
                </a:solidFill>
                <a:latin typeface="Book Antiqua" panose="02040602050305030304" pitchFamily="18" charset="0"/>
              </a:rPr>
              <a:t>„</a:t>
            </a:r>
            <a:r>
              <a:rPr lang="de-DE" sz="2400" dirty="0" err="1">
                <a:solidFill>
                  <a:schemeClr val="accent1"/>
                </a:solidFill>
                <a:latin typeface="Book Antiqua" panose="02040602050305030304" pitchFamily="18" charset="0"/>
              </a:rPr>
              <a:t>Theories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are</a:t>
            </a:r>
            <a:r>
              <a:rPr lang="de-DE" sz="2400" dirty="0">
                <a:solidFill>
                  <a:schemeClr val="accent1"/>
                </a:solidFill>
                <a:latin typeface="Book Antiqua" panose="02040602050305030304" pitchFamily="18" charset="0"/>
              </a:rPr>
              <a:t> non-</a:t>
            </a:r>
            <a:r>
              <a:rPr lang="de-DE" sz="2400" dirty="0" err="1">
                <a:solidFill>
                  <a:schemeClr val="accent1"/>
                </a:solidFill>
                <a:latin typeface="Book Antiqua" panose="02040602050305030304" pitchFamily="18" charset="0"/>
              </a:rPr>
              <a:t>binding</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ways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of</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thinking</a:t>
            </a:r>
            <a:r>
              <a:rPr lang="de-DE" sz="2400" dirty="0">
                <a:solidFill>
                  <a:schemeClr val="accent1"/>
                </a:solidFill>
                <a:latin typeface="Book Antiqua" panose="02040602050305030304" pitchFamily="18" charset="0"/>
              </a:rPr>
              <a:t>.</a:t>
            </a:r>
          </a:p>
          <a:p>
            <a:pPr algn="l"/>
            <a:r>
              <a:rPr lang="de-DE" sz="2400" dirty="0">
                <a:solidFill>
                  <a:schemeClr val="accent1"/>
                </a:solidFill>
                <a:latin typeface="Book Antiqua" panose="02040602050305030304" pitchFamily="18" charset="0"/>
              </a:rPr>
              <a:t>Evolution and </a:t>
            </a:r>
            <a:r>
              <a:rPr lang="de-DE" sz="2400" dirty="0" err="1">
                <a:solidFill>
                  <a:schemeClr val="accent1"/>
                </a:solidFill>
                <a:latin typeface="Book Antiqua" panose="02040602050305030304" pitchFamily="18" charset="0"/>
              </a:rPr>
              <a:t>religious</a:t>
            </a:r>
            <a:r>
              <a:rPr lang="de-DE" sz="2400" dirty="0">
                <a:solidFill>
                  <a:schemeClr val="accent1"/>
                </a:solidFill>
                <a:latin typeface="Book Antiqua" panose="02040602050305030304" pitchFamily="18" charset="0"/>
              </a:rPr>
              <a:t> beliefs </a:t>
            </a:r>
            <a:r>
              <a:rPr lang="de-DE" sz="2400" dirty="0" err="1">
                <a:solidFill>
                  <a:schemeClr val="accent1"/>
                </a:solidFill>
                <a:latin typeface="Book Antiqua" panose="02040602050305030304" pitchFamily="18" charset="0"/>
              </a:rPr>
              <a:t>contradice</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each</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other</a:t>
            </a:r>
            <a:r>
              <a:rPr lang="de-DE" sz="2400" dirty="0">
                <a:solidFill>
                  <a:schemeClr val="accent1"/>
                </a:solidFill>
                <a:latin typeface="Book Antiqua" panose="02040602050305030304" pitchFamily="18" charset="0"/>
              </a:rPr>
              <a:t>.</a:t>
            </a:r>
          </a:p>
          <a:p>
            <a:pPr algn="l"/>
            <a:r>
              <a:rPr lang="de-DE" sz="2400" dirty="0" err="1">
                <a:solidFill>
                  <a:schemeClr val="accent1"/>
                </a:solidFill>
                <a:latin typeface="Book Antiqua" panose="02040602050305030304" pitchFamily="18" charset="0"/>
              </a:rPr>
              <a:t>There</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are</a:t>
            </a:r>
            <a:r>
              <a:rPr lang="de-DE" sz="2400" dirty="0">
                <a:solidFill>
                  <a:schemeClr val="accent1"/>
                </a:solidFill>
                <a:latin typeface="Book Antiqua" panose="02040602050305030304" pitchFamily="18" charset="0"/>
              </a:rPr>
              <a:t> human </a:t>
            </a:r>
            <a:r>
              <a:rPr lang="de-DE" sz="2400" dirty="0" err="1">
                <a:solidFill>
                  <a:schemeClr val="accent1"/>
                </a:solidFill>
                <a:latin typeface="Book Antiqua" panose="02040602050305030304" pitchFamily="18" charset="0"/>
              </a:rPr>
              <a:t>races</a:t>
            </a:r>
            <a:r>
              <a:rPr lang="de-DE" sz="2400" dirty="0">
                <a:solidFill>
                  <a:schemeClr val="accent1"/>
                </a:solidFill>
                <a:latin typeface="Book Antiqua" panose="02040602050305030304" pitchFamily="18" charset="0"/>
              </a:rPr>
              <a:t>. Human </a:t>
            </a:r>
            <a:r>
              <a:rPr lang="de-DE" sz="2400" dirty="0" err="1">
                <a:solidFill>
                  <a:schemeClr val="accent1"/>
                </a:solidFill>
                <a:latin typeface="Book Antiqua" panose="02040602050305030304" pitchFamily="18" charset="0"/>
              </a:rPr>
              <a:t>races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are</a:t>
            </a:r>
            <a:r>
              <a:rPr lang="de-DE" sz="2400" dirty="0">
                <a:solidFill>
                  <a:schemeClr val="accent1"/>
                </a:solidFill>
                <a:latin typeface="Book Antiqua" panose="02040602050305030304" pitchFamily="18" charset="0"/>
              </a:rPr>
              <a:t> different in </a:t>
            </a:r>
            <a:r>
              <a:rPr lang="de-DE" sz="2400" dirty="0" err="1">
                <a:solidFill>
                  <a:schemeClr val="accent1"/>
                </a:solidFill>
                <a:latin typeface="Book Antiqua" panose="02040602050305030304" pitchFamily="18" charset="0"/>
              </a:rPr>
              <a:t>their</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nature</a:t>
            </a:r>
            <a:r>
              <a:rPr lang="de-DE" sz="2400" dirty="0">
                <a:solidFill>
                  <a:schemeClr val="accent1"/>
                </a:solidFill>
                <a:latin typeface="Book Antiqua" panose="02040602050305030304" pitchFamily="18" charset="0"/>
              </a:rPr>
              <a:t>.</a:t>
            </a:r>
          </a:p>
          <a:p>
            <a:pPr algn="l"/>
            <a:endParaRPr lang="en-US" sz="2400" b="1" dirty="0">
              <a:latin typeface="Book Antiqua" panose="02040602050305030304" pitchFamily="18" charset="0"/>
            </a:endParaRPr>
          </a:p>
        </p:txBody>
      </p:sp>
    </p:spTree>
    <p:extLst>
      <p:ext uri="{BB962C8B-B14F-4D97-AF65-F5344CB8AC3E}">
        <p14:creationId xmlns:p14="http://schemas.microsoft.com/office/powerpoint/2010/main" val="2734211728"/>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50800" y="8470900"/>
            <a:ext cx="12979400" cy="774700"/>
          </a:xfrm>
          <a:custGeom>
            <a:avLst/>
            <a:gdLst/>
            <a:ahLst/>
            <a:cxnLst>
              <a:cxn ang="0">
                <a:pos x="wd2" y="hd2"/>
              </a:cxn>
              <a:cxn ang="5400000">
                <a:pos x="wd2" y="hd2"/>
              </a:cxn>
              <a:cxn ang="10800000">
                <a:pos x="wd2" y="hd2"/>
              </a:cxn>
              <a:cxn ang="16200000">
                <a:pos x="wd2" y="hd2"/>
              </a:cxn>
            </a:cxnLst>
            <a:rect l="0" t="0" r="r" b="b"/>
            <a:pathLst>
              <a:path w="21600" h="21600" extrusionOk="0">
                <a:moveTo>
                  <a:pt x="0" y="2833"/>
                </a:moveTo>
                <a:lnTo>
                  <a:pt x="21600" y="0"/>
                </a:lnTo>
                <a:lnTo>
                  <a:pt x="21579" y="21600"/>
                </a:lnTo>
                <a:lnTo>
                  <a:pt x="0" y="11331"/>
                </a:lnTo>
                <a:lnTo>
                  <a:pt x="0" y="2833"/>
                </a:lnTo>
                <a:close/>
              </a:path>
            </a:pathLst>
          </a:custGeom>
          <a:solidFill>
            <a:srgbClr val="000000"/>
          </a:solidFill>
          <a:ln w="12700">
            <a:miter lim="400000"/>
          </a:ln>
        </p:spPr>
        <p:txBody>
          <a:bodyPr lIns="25400" tIns="25400" rIns="25400" bIns="25400" anchor="ctr"/>
          <a:lstStyle/>
          <a:p>
            <a:pPr>
              <a:defRPr sz="4200">
                <a:latin typeface="Gill Sans"/>
                <a:ea typeface="Gill Sans"/>
                <a:cs typeface="Gill Sans"/>
                <a:sym typeface="Gill Sans"/>
              </a:defRPr>
            </a:pPr>
            <a:endParaRPr/>
          </a:p>
        </p:txBody>
      </p:sp>
      <p:sp>
        <p:nvSpPr>
          <p:cNvPr id="120" name="Shape 120"/>
          <p:cNvSpPr/>
          <p:nvPr/>
        </p:nvSpPr>
        <p:spPr>
          <a:xfrm>
            <a:off x="8963895" y="8568461"/>
            <a:ext cx="3906938" cy="24987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spAutoFit/>
          </a:bodyPr>
          <a:lstStyle/>
          <a:p>
            <a:pPr algn="r" defTabSz="1168400">
              <a:defRPr sz="1300">
                <a:solidFill>
                  <a:srgbClr val="FFFFFF"/>
                </a:solidFill>
                <a:latin typeface="Helvetica Neue"/>
                <a:ea typeface="Helvetica Neue"/>
                <a:cs typeface="Helvetica Neue"/>
                <a:sym typeface="Helvetica Neue"/>
              </a:defRPr>
            </a:pPr>
            <a:r>
              <a:rPr lang="de-DE" dirty="0">
                <a:latin typeface="Helvetica Neue Medium"/>
                <a:sym typeface="Helvetica Neue Medium"/>
              </a:rPr>
              <a:t>juergen.langlet@t-online.de</a:t>
            </a:r>
            <a:endParaRPr dirty="0">
              <a:latin typeface="Helvetica Neue Light"/>
              <a:ea typeface="Helvetica Neue Light"/>
              <a:cs typeface="Helvetica Neue Light"/>
              <a:sym typeface="Helvetica Neue Light"/>
            </a:endParaRPr>
          </a:p>
        </p:txBody>
      </p:sp>
      <p:sp>
        <p:nvSpPr>
          <p:cNvPr id="121" name="Shape 121"/>
          <p:cNvSpPr/>
          <p:nvPr/>
        </p:nvSpPr>
        <p:spPr>
          <a:xfrm>
            <a:off x="-666106" y="8445500"/>
            <a:ext cx="13852940" cy="1663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309" y="6483"/>
                </a:lnTo>
                <a:lnTo>
                  <a:pt x="21600" y="15752"/>
                </a:lnTo>
                <a:lnTo>
                  <a:pt x="21302" y="19945"/>
                </a:lnTo>
                <a:lnTo>
                  <a:pt x="249" y="21434"/>
                </a:lnTo>
                <a:lnTo>
                  <a:pt x="21" y="21600"/>
                </a:lnTo>
                <a:lnTo>
                  <a:pt x="0" y="0"/>
                </a:lnTo>
                <a:close/>
              </a:path>
            </a:pathLst>
          </a:custGeom>
          <a:solidFill>
            <a:srgbClr val="009EE0"/>
          </a:solidFill>
          <a:ln w="12700">
            <a:miter lim="400000"/>
          </a:ln>
        </p:spPr>
        <p:txBody>
          <a:bodyPr lIns="25400" tIns="25400" rIns="25400" bIns="25400" anchor="ctr"/>
          <a:lstStyle/>
          <a:p>
            <a:pPr>
              <a:defRPr sz="4200">
                <a:latin typeface="Gill Sans"/>
                <a:ea typeface="Gill Sans"/>
                <a:cs typeface="Gill Sans"/>
                <a:sym typeface="Gill Sans"/>
              </a:defRPr>
            </a:pPr>
            <a:endParaRPr dirty="0"/>
          </a:p>
        </p:txBody>
      </p:sp>
      <p:pic>
        <p:nvPicPr>
          <p:cNvPr id="6" name="Grafik 5">
            <a:extLst>
              <a:ext uri="{FF2B5EF4-FFF2-40B4-BE49-F238E27FC236}">
                <a16:creationId xmlns:a16="http://schemas.microsoft.com/office/drawing/2014/main" xmlns="" id="{9FB964B7-A91B-445A-881E-8C2F305C60D3}"/>
              </a:ext>
            </a:extLst>
          </p:cNvPr>
          <p:cNvPicPr/>
          <p:nvPr/>
        </p:nvPicPr>
        <p:blipFill>
          <a:blip r:embed="rId2"/>
          <a:stretch>
            <a:fillRect/>
          </a:stretch>
        </p:blipFill>
        <p:spPr>
          <a:xfrm>
            <a:off x="424815" y="8576627"/>
            <a:ext cx="2096770" cy="1020445"/>
          </a:xfrm>
          <a:prstGeom prst="rect">
            <a:avLst/>
          </a:prstGeom>
        </p:spPr>
      </p:pic>
      <p:sp>
        <p:nvSpPr>
          <p:cNvPr id="2" name="Textfeld 1">
            <a:extLst>
              <a:ext uri="{FF2B5EF4-FFF2-40B4-BE49-F238E27FC236}">
                <a16:creationId xmlns:a16="http://schemas.microsoft.com/office/drawing/2014/main" xmlns="" id="{01A7F307-CA45-449F-AFED-19B44EE48ED3}"/>
              </a:ext>
            </a:extLst>
          </p:cNvPr>
          <p:cNvSpPr txBox="1"/>
          <p:nvPr/>
        </p:nvSpPr>
        <p:spPr>
          <a:xfrm>
            <a:off x="2707234" y="8954204"/>
            <a:ext cx="793326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1800" b="1" i="0" u="none" strike="noStrike" cap="none" spc="0" normalizeH="0" baseline="0" dirty="0">
                <a:ln>
                  <a:noFill/>
                </a:ln>
                <a:solidFill>
                  <a:schemeClr val="bg1"/>
                </a:solidFill>
                <a:effectLst/>
                <a:uFillTx/>
                <a:latin typeface="+mn-lt"/>
                <a:ea typeface="+mn-ea"/>
                <a:cs typeface="+mn-cs"/>
                <a:sym typeface="Helvetica Light"/>
              </a:rPr>
              <a:t>German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Association</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for</a:t>
            </a:r>
            <a:r>
              <a:rPr kumimoji="0" lang="de-DE" sz="1800" b="1" i="0" u="none" strike="noStrike" cap="none" spc="0" normalizeH="0" baseline="0" dirty="0">
                <a:ln>
                  <a:noFill/>
                </a:ln>
                <a:solidFill>
                  <a:schemeClr val="bg1"/>
                </a:solidFill>
                <a:effectLst/>
                <a:uFillTx/>
                <a:latin typeface="+mn-lt"/>
                <a:ea typeface="+mn-ea"/>
                <a:cs typeface="+mn-cs"/>
                <a:sym typeface="Helvetica Light"/>
              </a:rPr>
              <a:t> the Promotion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of</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Mathematical</a:t>
            </a:r>
            <a:r>
              <a:rPr kumimoji="0" lang="de-DE" sz="1800" b="1" i="0" u="none" strike="noStrike" cap="none" spc="0" normalizeH="0" baseline="0" dirty="0">
                <a:ln>
                  <a:noFill/>
                </a:ln>
                <a:solidFill>
                  <a:schemeClr val="bg1"/>
                </a:solidFill>
                <a:effectLst/>
                <a:uFillTx/>
                <a:latin typeface="+mn-lt"/>
                <a:ea typeface="+mn-ea"/>
                <a:cs typeface="+mn-cs"/>
                <a:sym typeface="Helvetica Light"/>
              </a:rPr>
              <a:t> and Scientific Teaching</a:t>
            </a:r>
            <a:r>
              <a:rPr kumimoji="0" lang="de-DE" sz="1800" b="0" i="0" u="none" strike="noStrike" cap="none" spc="0" normalizeH="0" baseline="0" dirty="0">
                <a:ln>
                  <a:noFill/>
                </a:ln>
                <a:solidFill>
                  <a:srgbClr val="000000"/>
                </a:solidFill>
                <a:effectLst/>
                <a:uFillTx/>
                <a:latin typeface="+mn-lt"/>
                <a:ea typeface="+mn-ea"/>
                <a:cs typeface="+mn-cs"/>
                <a:sym typeface="Helvetica Light"/>
              </a:rPr>
              <a:t> </a:t>
            </a:r>
          </a:p>
        </p:txBody>
      </p:sp>
      <p:sp>
        <p:nvSpPr>
          <p:cNvPr id="3" name="Textfeld 2">
            <a:extLst>
              <a:ext uri="{FF2B5EF4-FFF2-40B4-BE49-F238E27FC236}">
                <a16:creationId xmlns:a16="http://schemas.microsoft.com/office/drawing/2014/main" xmlns="" id="{AF3673F0-F481-42DB-B245-539001AC58BB}"/>
              </a:ext>
            </a:extLst>
          </p:cNvPr>
          <p:cNvSpPr txBox="1"/>
          <p:nvPr/>
        </p:nvSpPr>
        <p:spPr>
          <a:xfrm>
            <a:off x="195646" y="57110"/>
            <a:ext cx="1256273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Common Framework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of</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Reference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for</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the Natural Sciences (Minimum Standards</a:t>
            </a:r>
            <a:r>
              <a:rPr kumimoji="0" lang="de-DE" sz="2000" b="0" i="0" u="none" strike="noStrike" cap="none" spc="0" normalizeH="0" baseline="0" dirty="0">
                <a:ln>
                  <a:noFill/>
                </a:ln>
                <a:solidFill>
                  <a:srgbClr val="000000"/>
                </a:solidFill>
                <a:effectLst/>
                <a:highlight>
                  <a:srgbClr val="000080"/>
                </a:highlight>
                <a:uFillTx/>
                <a:latin typeface="+mn-lt"/>
                <a:ea typeface="+mn-ea"/>
                <a:cs typeface="+mn-cs"/>
                <a:sym typeface="Helvetica Light"/>
              </a:rPr>
              <a:t>)</a:t>
            </a:r>
          </a:p>
        </p:txBody>
      </p:sp>
      <p:sp>
        <p:nvSpPr>
          <p:cNvPr id="5" name="Rechteck 4">
            <a:extLst>
              <a:ext uri="{FF2B5EF4-FFF2-40B4-BE49-F238E27FC236}">
                <a16:creationId xmlns:a16="http://schemas.microsoft.com/office/drawing/2014/main" xmlns="" id="{C3863134-285F-4E0E-A0AD-032AB4AB9C42}"/>
              </a:ext>
            </a:extLst>
          </p:cNvPr>
          <p:cNvSpPr/>
          <p:nvPr/>
        </p:nvSpPr>
        <p:spPr>
          <a:xfrm>
            <a:off x="195646" y="447588"/>
            <a:ext cx="12809154" cy="7940635"/>
          </a:xfrm>
          <a:prstGeom prst="rect">
            <a:avLst/>
          </a:prstGeom>
        </p:spPr>
        <p:txBody>
          <a:bodyPr wrap="square">
            <a:spAutoFit/>
          </a:bodyPr>
          <a:lstStyle/>
          <a:p>
            <a:pPr algn="l"/>
            <a:r>
              <a:rPr lang="en-US" sz="3000" b="1" dirty="0">
                <a:solidFill>
                  <a:schemeClr val="accent1">
                    <a:lumMod val="50000"/>
                  </a:schemeClr>
                </a:solidFill>
                <a:latin typeface="Book Antiqua" panose="02040602050305030304" pitchFamily="18" charset="0"/>
              </a:rPr>
              <a:t>Evolution: to explain history of nature on the basis of natural science</a:t>
            </a:r>
          </a:p>
          <a:p>
            <a:pPr algn="l"/>
            <a:r>
              <a:rPr lang="en-US" sz="2400" dirty="0">
                <a:solidFill>
                  <a:schemeClr val="tx1"/>
                </a:solidFill>
                <a:latin typeface="Book Antiqua" panose="02040602050305030304" pitchFamily="18" charset="0"/>
              </a:rPr>
              <a:t>A1 </a:t>
            </a:r>
          </a:p>
          <a:p>
            <a:pPr algn="l"/>
            <a:r>
              <a:rPr lang="en-US" sz="2400" dirty="0">
                <a:solidFill>
                  <a:schemeClr val="tx1"/>
                </a:solidFill>
                <a:latin typeface="Book Antiqua" panose="02040602050305030304" pitchFamily="18" charset="0"/>
              </a:rPr>
              <a:t>- can </a:t>
            </a:r>
            <a:r>
              <a:rPr lang="de-DE" sz="2400" dirty="0" err="1">
                <a:latin typeface="Book Antiqua" panose="02040602050305030304" pitchFamily="18" charset="0"/>
              </a:rPr>
              <a:t>name</a:t>
            </a:r>
            <a:r>
              <a:rPr lang="de-DE" sz="2400" dirty="0">
                <a:latin typeface="Book Antiqua" panose="02040602050305030304" pitchFamily="18" charset="0"/>
              </a:rPr>
              <a:t> </a:t>
            </a:r>
            <a:r>
              <a:rPr lang="de-DE" sz="2400" dirty="0" err="1">
                <a:latin typeface="Book Antiqua" panose="02040602050305030304" pitchFamily="18" charset="0"/>
              </a:rPr>
              <a:t>living</a:t>
            </a:r>
            <a:r>
              <a:rPr lang="de-DE" sz="2400" dirty="0">
                <a:latin typeface="Book Antiqua" panose="02040602050305030304" pitchFamily="18" charset="0"/>
              </a:rPr>
              <a:t> </a:t>
            </a:r>
            <a:r>
              <a:rPr lang="de-DE" sz="2400" dirty="0" err="1">
                <a:latin typeface="Book Antiqua" panose="02040602050305030304" pitchFamily="18" charset="0"/>
              </a:rPr>
              <a:t>things</a:t>
            </a:r>
            <a:r>
              <a:rPr lang="de-DE" sz="2400" dirty="0">
                <a:latin typeface="Book Antiqua" panose="02040602050305030304" pitchFamily="18" charset="0"/>
              </a:rPr>
              <a:t> </a:t>
            </a:r>
            <a:r>
              <a:rPr lang="de-DE" sz="2400" dirty="0" err="1">
                <a:latin typeface="Book Antiqua" panose="02040602050305030304" pitchFamily="18" charset="0"/>
              </a:rPr>
              <a:t>from</a:t>
            </a:r>
            <a:r>
              <a:rPr lang="de-DE" sz="2400" dirty="0">
                <a:latin typeface="Book Antiqua" panose="02040602050305030304" pitchFamily="18" charset="0"/>
              </a:rPr>
              <a:t> the history </a:t>
            </a:r>
            <a:r>
              <a:rPr lang="de-DE" sz="2400" dirty="0" err="1">
                <a:latin typeface="Book Antiqua" panose="02040602050305030304" pitchFamily="18" charset="0"/>
              </a:rPr>
              <a:t>of</a:t>
            </a:r>
            <a:r>
              <a:rPr lang="de-DE" sz="2400" dirty="0">
                <a:latin typeface="Book Antiqua" panose="02040602050305030304" pitchFamily="18" charset="0"/>
              </a:rPr>
              <a:t> the </a:t>
            </a:r>
            <a:r>
              <a:rPr lang="de-DE" sz="2400" dirty="0" err="1">
                <a:latin typeface="Book Antiqua" panose="02040602050305030304" pitchFamily="18" charset="0"/>
              </a:rPr>
              <a:t>earth</a:t>
            </a:r>
            <a:r>
              <a:rPr lang="de-DE" sz="2400" dirty="0">
                <a:latin typeface="Book Antiqua" panose="02040602050305030304" pitchFamily="18" charset="0"/>
              </a:rPr>
              <a:t>.</a:t>
            </a:r>
          </a:p>
          <a:p>
            <a:pPr algn="l"/>
            <a:r>
              <a:rPr lang="de-DE" sz="2400" dirty="0">
                <a:solidFill>
                  <a:schemeClr val="tx1"/>
                </a:solidFill>
                <a:latin typeface="Book Antiqua" panose="02040602050305030304" pitchFamily="18" charset="0"/>
              </a:rPr>
              <a:t>- </a:t>
            </a:r>
            <a:r>
              <a:rPr lang="de-DE" sz="2400" dirty="0" err="1">
                <a:solidFill>
                  <a:schemeClr val="tx1"/>
                </a:solidFill>
                <a:latin typeface="Book Antiqua" panose="02040602050305030304" pitchFamily="18" charset="0"/>
              </a:rPr>
              <a:t>can</a:t>
            </a:r>
            <a:r>
              <a:rPr lang="de-DE" sz="2400" dirty="0">
                <a:solidFill>
                  <a:schemeClr val="tx1"/>
                </a:solidFill>
                <a:latin typeface="Book Antiqua" panose="02040602050305030304" pitchFamily="18" charset="0"/>
              </a:rPr>
              <a:t> </a:t>
            </a:r>
            <a:r>
              <a:rPr lang="de-DE" sz="2400" dirty="0" err="1">
                <a:latin typeface="Book Antiqua" panose="02040602050305030304" pitchFamily="18" charset="0"/>
              </a:rPr>
              <a:t>name</a:t>
            </a:r>
            <a:r>
              <a:rPr lang="de-DE" sz="2400" dirty="0">
                <a:latin typeface="Book Antiqua" panose="02040602050305030304" pitchFamily="18" charset="0"/>
              </a:rPr>
              <a:t> </a:t>
            </a:r>
            <a:r>
              <a:rPr lang="de-DE" sz="2400" dirty="0" err="1">
                <a:latin typeface="Book Antiqua" panose="02040602050305030304" pitchFamily="18" charset="0"/>
              </a:rPr>
              <a:t>animals</a:t>
            </a:r>
            <a:r>
              <a:rPr lang="de-DE" sz="2400" dirty="0">
                <a:latin typeface="Book Antiqua" panose="02040602050305030304" pitchFamily="18" charset="0"/>
              </a:rPr>
              <a:t> in </a:t>
            </a:r>
            <a:r>
              <a:rPr lang="de-DE" sz="2400" dirty="0" err="1">
                <a:latin typeface="Book Antiqua" panose="02040602050305030304" pitchFamily="18" charset="0"/>
              </a:rPr>
              <a:t>their</a:t>
            </a:r>
            <a:r>
              <a:rPr lang="de-DE" sz="2400" dirty="0">
                <a:latin typeface="Book Antiqua" panose="02040602050305030304" pitchFamily="18" charset="0"/>
              </a:rPr>
              <a:t> </a:t>
            </a:r>
            <a:r>
              <a:rPr lang="de-DE" sz="2400" dirty="0" err="1">
                <a:latin typeface="Book Antiqua" panose="02040602050305030304" pitchFamily="18" charset="0"/>
              </a:rPr>
              <a:t>habitat</a:t>
            </a:r>
            <a:r>
              <a:rPr lang="de-DE" sz="2400" dirty="0">
                <a:latin typeface="Book Antiqua" panose="02040602050305030304" pitchFamily="18" charset="0"/>
              </a:rPr>
              <a:t> and </a:t>
            </a:r>
            <a:r>
              <a:rPr lang="de-DE" sz="2400" dirty="0" err="1">
                <a:latin typeface="Book Antiqua" panose="02040602050305030304" pitchFamily="18" charset="0"/>
              </a:rPr>
              <a:t>describe</a:t>
            </a:r>
            <a:r>
              <a:rPr lang="de-DE" sz="2400" dirty="0">
                <a:latin typeface="Book Antiqua" panose="02040602050305030304" pitchFamily="18" charset="0"/>
              </a:rPr>
              <a:t> the </a:t>
            </a:r>
            <a:r>
              <a:rPr lang="de-DE" sz="2400" dirty="0" err="1">
                <a:latin typeface="Book Antiqua" panose="02040602050305030304" pitchFamily="18" charset="0"/>
              </a:rPr>
              <a:t>relationship</a:t>
            </a:r>
            <a:r>
              <a:rPr lang="de-DE" sz="2400" dirty="0">
                <a:latin typeface="Book Antiqua" panose="02040602050305030304" pitchFamily="18" charset="0"/>
              </a:rPr>
              <a:t> </a:t>
            </a:r>
            <a:r>
              <a:rPr lang="de-DE" sz="2400" dirty="0" err="1">
                <a:latin typeface="Book Antiqua" panose="02040602050305030304" pitchFamily="18" charset="0"/>
              </a:rPr>
              <a:t>with</a:t>
            </a:r>
            <a:r>
              <a:rPr lang="de-DE" sz="2400" dirty="0">
                <a:latin typeface="Book Antiqua" panose="02040602050305030304" pitchFamily="18" charset="0"/>
              </a:rPr>
              <a:t> </a:t>
            </a:r>
            <a:r>
              <a:rPr lang="de-DE" sz="2400" dirty="0" err="1">
                <a:latin typeface="Book Antiqua" panose="02040602050305030304" pitchFamily="18" charset="0"/>
              </a:rPr>
              <a:t>their</a:t>
            </a:r>
            <a:r>
              <a:rPr lang="de-DE" sz="2400" dirty="0">
                <a:latin typeface="Book Antiqua" panose="02040602050305030304" pitchFamily="18" charset="0"/>
              </a:rPr>
              <a:t> way </a:t>
            </a:r>
            <a:r>
              <a:rPr lang="de-DE" sz="2400" dirty="0" err="1">
                <a:latin typeface="Book Antiqua" panose="02040602050305030304" pitchFamily="18" charset="0"/>
              </a:rPr>
              <a:t>of</a:t>
            </a:r>
            <a:r>
              <a:rPr lang="de-DE" sz="2400" dirty="0">
                <a:latin typeface="Book Antiqua" panose="02040602050305030304" pitchFamily="18" charset="0"/>
              </a:rPr>
              <a:t> life.</a:t>
            </a:r>
            <a:endParaRPr lang="en-US" sz="2400" dirty="0">
              <a:solidFill>
                <a:schemeClr val="tx1"/>
              </a:solidFill>
              <a:latin typeface="Book Antiqua" panose="02040602050305030304" pitchFamily="18" charset="0"/>
            </a:endParaRPr>
          </a:p>
          <a:p>
            <a:pPr algn="l"/>
            <a:r>
              <a:rPr lang="de-DE" sz="2400" dirty="0">
                <a:solidFill>
                  <a:schemeClr val="tx1"/>
                </a:solidFill>
                <a:latin typeface="Book Antiqua" panose="02040602050305030304" pitchFamily="18" charset="0"/>
              </a:rPr>
              <a:t>A2</a:t>
            </a:r>
            <a:r>
              <a:rPr lang="de-DE" sz="2400" dirty="0">
                <a:solidFill>
                  <a:schemeClr val="accent1"/>
                </a:solidFill>
                <a:latin typeface="Book Antiqua" panose="02040602050305030304" pitchFamily="18" charset="0"/>
              </a:rPr>
              <a:t> </a:t>
            </a:r>
          </a:p>
          <a:p>
            <a:pPr algn="l"/>
            <a:r>
              <a:rPr lang="de-DE" sz="2400" dirty="0">
                <a:solidFill>
                  <a:schemeClr val="tx1"/>
                </a:solidFill>
                <a:latin typeface="Book Antiqua" panose="02040602050305030304" pitchFamily="18" charset="0"/>
              </a:rPr>
              <a:t>- </a:t>
            </a:r>
            <a:r>
              <a:rPr lang="de-DE" sz="2400" dirty="0" err="1">
                <a:solidFill>
                  <a:schemeClr val="tx1"/>
                </a:solidFill>
                <a:latin typeface="Book Antiqua" panose="02040602050305030304" pitchFamily="18" charset="0"/>
              </a:rPr>
              <a:t>can</a:t>
            </a:r>
            <a:r>
              <a:rPr lang="de-DE" sz="2400" dirty="0">
                <a:solidFill>
                  <a:schemeClr val="tx1"/>
                </a:solidFill>
                <a:latin typeface="Book Antiqua" panose="02040602050305030304" pitchFamily="18" charset="0"/>
              </a:rPr>
              <a:t> </a:t>
            </a:r>
            <a:r>
              <a:rPr lang="de-DE" sz="2400" dirty="0" err="1">
                <a:solidFill>
                  <a:schemeClr val="tx1"/>
                </a:solidFill>
                <a:latin typeface="Book Antiqua" panose="02040602050305030304" pitchFamily="18" charset="0"/>
              </a:rPr>
              <a:t>explain</a:t>
            </a:r>
            <a:r>
              <a:rPr lang="de-DE" sz="2400" dirty="0">
                <a:solidFill>
                  <a:schemeClr val="tx1"/>
                </a:solidFill>
                <a:latin typeface="Book Antiqua" panose="02040602050305030304" pitchFamily="18" charset="0"/>
              </a:rPr>
              <a:t> </a:t>
            </a:r>
            <a:r>
              <a:rPr lang="de-DE" sz="2400" dirty="0" err="1">
                <a:solidFill>
                  <a:schemeClr val="tx1"/>
                </a:solidFill>
                <a:latin typeface="Book Antiqua" panose="02040602050305030304" pitchFamily="18" charset="0"/>
              </a:rPr>
              <a:t>that</a:t>
            </a:r>
            <a:r>
              <a:rPr lang="de-DE" sz="2400" dirty="0">
                <a:solidFill>
                  <a:schemeClr val="tx1"/>
                </a:solidFill>
                <a:latin typeface="Book Antiqua" panose="02040602050305030304" pitchFamily="18" charset="0"/>
              </a:rPr>
              <a:t> </a:t>
            </a:r>
            <a:r>
              <a:rPr lang="de-DE" sz="2400" dirty="0" err="1">
                <a:solidFill>
                  <a:schemeClr val="tx1"/>
                </a:solidFill>
                <a:latin typeface="Book Antiqua" panose="02040602050305030304" pitchFamily="18" charset="0"/>
              </a:rPr>
              <a:t>living</a:t>
            </a:r>
            <a:r>
              <a:rPr lang="de-DE" sz="2400" dirty="0">
                <a:solidFill>
                  <a:schemeClr val="tx1"/>
                </a:solidFill>
                <a:latin typeface="Book Antiqua" panose="02040602050305030304" pitchFamily="18" charset="0"/>
              </a:rPr>
              <a:t> </a:t>
            </a:r>
            <a:r>
              <a:rPr lang="de-DE" sz="2400" dirty="0" err="1">
                <a:solidFill>
                  <a:schemeClr val="tx1"/>
                </a:solidFill>
                <a:latin typeface="Book Antiqua" panose="02040602050305030304" pitchFamily="18" charset="0"/>
              </a:rPr>
              <a:t>things</a:t>
            </a:r>
            <a:r>
              <a:rPr lang="de-DE" sz="2400" dirty="0">
                <a:solidFill>
                  <a:schemeClr val="tx1"/>
                </a:solidFill>
                <a:latin typeface="Book Antiqua" panose="02040602050305030304" pitchFamily="18" charset="0"/>
              </a:rPr>
              <a:t> </a:t>
            </a:r>
            <a:r>
              <a:rPr lang="de-DE" sz="2400" dirty="0" err="1">
                <a:solidFill>
                  <a:schemeClr val="tx1"/>
                </a:solidFill>
                <a:latin typeface="Book Antiqua" panose="02040602050305030304" pitchFamily="18" charset="0"/>
              </a:rPr>
              <a:t>have</a:t>
            </a:r>
            <a:r>
              <a:rPr lang="de-DE" sz="2400" dirty="0">
                <a:solidFill>
                  <a:schemeClr val="tx1"/>
                </a:solidFill>
                <a:latin typeface="Book Antiqua" panose="02040602050305030304" pitchFamily="18" charset="0"/>
              </a:rPr>
              <a:t> </a:t>
            </a:r>
            <a:r>
              <a:rPr lang="de-DE" sz="2400" dirty="0" err="1">
                <a:solidFill>
                  <a:schemeClr val="tx1"/>
                </a:solidFill>
                <a:latin typeface="Book Antiqua" panose="02040602050305030304" pitchFamily="18" charset="0"/>
              </a:rPr>
              <a:t>emerged</a:t>
            </a:r>
            <a:r>
              <a:rPr lang="de-DE" sz="2400" dirty="0">
                <a:solidFill>
                  <a:schemeClr val="tx1"/>
                </a:solidFill>
                <a:latin typeface="Book Antiqua" panose="02040602050305030304" pitchFamily="18" charset="0"/>
              </a:rPr>
              <a:t> </a:t>
            </a:r>
            <a:r>
              <a:rPr lang="de-DE" sz="2400" dirty="0" err="1">
                <a:solidFill>
                  <a:schemeClr val="tx1"/>
                </a:solidFill>
                <a:latin typeface="Book Antiqua" panose="02040602050305030304" pitchFamily="18" charset="0"/>
              </a:rPr>
              <a:t>one</a:t>
            </a:r>
            <a:r>
              <a:rPr lang="de-DE" sz="2400" dirty="0">
                <a:solidFill>
                  <a:schemeClr val="tx1"/>
                </a:solidFill>
                <a:latin typeface="Book Antiqua" panose="02040602050305030304" pitchFamily="18" charset="0"/>
              </a:rPr>
              <a:t> after the </a:t>
            </a:r>
            <a:r>
              <a:rPr lang="de-DE" sz="2400" dirty="0" err="1">
                <a:solidFill>
                  <a:schemeClr val="tx1"/>
                </a:solidFill>
                <a:latin typeface="Book Antiqua" panose="02040602050305030304" pitchFamily="18" charset="0"/>
              </a:rPr>
              <a:t>other</a:t>
            </a:r>
            <a:r>
              <a:rPr lang="de-DE" sz="2400" dirty="0">
                <a:solidFill>
                  <a:schemeClr val="tx1"/>
                </a:solidFill>
                <a:latin typeface="Book Antiqua" panose="02040602050305030304" pitchFamily="18" charset="0"/>
              </a:rPr>
              <a:t>.</a:t>
            </a:r>
            <a:endParaRPr lang="de-DE" sz="2400" dirty="0">
              <a:solidFill>
                <a:schemeClr val="accent1"/>
              </a:solidFill>
              <a:latin typeface="Book Antiqua" panose="02040602050305030304" pitchFamily="18" charset="0"/>
            </a:endParaRPr>
          </a:p>
          <a:p>
            <a:pPr algn="l"/>
            <a:r>
              <a:rPr lang="de-DE" sz="2400" dirty="0" err="1">
                <a:solidFill>
                  <a:schemeClr val="accent1"/>
                </a:solidFill>
                <a:latin typeface="Book Antiqua" panose="02040602050305030304" pitchFamily="18" charset="0"/>
              </a:rPr>
              <a:t>Humans</a:t>
            </a:r>
            <a:r>
              <a:rPr lang="de-DE" sz="2400" dirty="0">
                <a:solidFill>
                  <a:schemeClr val="accent1"/>
                </a:solidFill>
                <a:latin typeface="Book Antiqua" panose="02040602050305030304" pitchFamily="18" charset="0"/>
              </a:rPr>
              <a:t> and </a:t>
            </a:r>
            <a:r>
              <a:rPr lang="de-DE" sz="2400" dirty="0" err="1">
                <a:solidFill>
                  <a:schemeClr val="accent1"/>
                </a:solidFill>
                <a:latin typeface="Book Antiqua" panose="02040602050305030304" pitchFamily="18" charset="0"/>
              </a:rPr>
              <a:t>dinosaurs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lived</a:t>
            </a:r>
            <a:r>
              <a:rPr lang="de-DE" sz="2400" dirty="0">
                <a:solidFill>
                  <a:schemeClr val="accent1"/>
                </a:solidFill>
                <a:latin typeface="Book Antiqua" panose="02040602050305030304" pitchFamily="18" charset="0"/>
              </a:rPr>
              <a:t> at the same time.</a:t>
            </a:r>
          </a:p>
          <a:p>
            <a:pPr algn="l"/>
            <a:r>
              <a:rPr lang="de-DE" sz="2400" dirty="0">
                <a:solidFill>
                  <a:schemeClr val="tx1"/>
                </a:solidFill>
                <a:latin typeface="Book Antiqua" panose="02040602050305030304" pitchFamily="18" charset="0"/>
              </a:rPr>
              <a:t>- </a:t>
            </a:r>
            <a:r>
              <a:rPr lang="de-DE" sz="2400" dirty="0" err="1">
                <a:solidFill>
                  <a:schemeClr val="tx1"/>
                </a:solidFill>
                <a:latin typeface="Book Antiqua" panose="02040602050305030304" pitchFamily="18" charset="0"/>
              </a:rPr>
              <a:t>can</a:t>
            </a:r>
            <a:r>
              <a:rPr lang="de-DE" sz="2400" dirty="0">
                <a:solidFill>
                  <a:schemeClr val="tx1"/>
                </a:solidFill>
                <a:latin typeface="Book Antiqua" panose="02040602050305030304" pitchFamily="18" charset="0"/>
              </a:rPr>
              <a:t> </a:t>
            </a:r>
            <a:r>
              <a:rPr lang="de-DE" sz="2400" dirty="0" err="1">
                <a:latin typeface="Book Antiqua" panose="02040602050305030304" pitchFamily="18" charset="0"/>
              </a:rPr>
              <a:t>explain</a:t>
            </a:r>
            <a:r>
              <a:rPr lang="de-DE" sz="2400" dirty="0">
                <a:latin typeface="Book Antiqua" panose="02040602050305030304" pitchFamily="18" charset="0"/>
              </a:rPr>
              <a:t> </a:t>
            </a:r>
            <a:r>
              <a:rPr lang="de-DE" sz="2400" dirty="0" err="1">
                <a:latin typeface="Book Antiqua" panose="02040602050305030304" pitchFamily="18" charset="0"/>
              </a:rPr>
              <a:t>inheritance</a:t>
            </a:r>
            <a:r>
              <a:rPr lang="de-DE" sz="2400" dirty="0">
                <a:latin typeface="Book Antiqua" panose="02040602050305030304" pitchFamily="18" charset="0"/>
              </a:rPr>
              <a:t> </a:t>
            </a:r>
            <a:r>
              <a:rPr lang="de-DE" sz="2400" dirty="0" err="1">
                <a:latin typeface="Book Antiqua" panose="02040602050305030304" pitchFamily="18" charset="0"/>
              </a:rPr>
              <a:t>using</a:t>
            </a:r>
            <a:r>
              <a:rPr lang="de-DE" sz="2400" dirty="0">
                <a:latin typeface="Book Antiqua" panose="02040602050305030304" pitchFamily="18" charset="0"/>
              </a:rPr>
              <a:t> simple </a:t>
            </a:r>
            <a:r>
              <a:rPr lang="de-DE" sz="2400" dirty="0" err="1">
                <a:latin typeface="Book Antiqua" panose="02040602050305030304" pitchFamily="18" charset="0"/>
              </a:rPr>
              <a:t>examples</a:t>
            </a:r>
            <a:r>
              <a:rPr lang="de-DE" sz="2400" dirty="0">
                <a:latin typeface="Book Antiqua" panose="02040602050305030304" pitchFamily="18" charset="0"/>
              </a:rPr>
              <a:t>.</a:t>
            </a:r>
            <a:endParaRPr lang="de-DE" sz="2400" dirty="0">
              <a:solidFill>
                <a:schemeClr val="accent1"/>
              </a:solidFill>
              <a:latin typeface="Book Antiqua" panose="02040602050305030304" pitchFamily="18" charset="0"/>
            </a:endParaRPr>
          </a:p>
          <a:p>
            <a:pPr algn="l"/>
            <a:r>
              <a:rPr lang="de-DE" sz="2400" dirty="0" err="1">
                <a:solidFill>
                  <a:schemeClr val="accent1"/>
                </a:solidFill>
                <a:latin typeface="Book Antiqua" panose="02040602050305030304" pitchFamily="18" charset="0"/>
              </a:rPr>
              <a:t>Inheritance</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of</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body</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parts</a:t>
            </a:r>
            <a:r>
              <a:rPr lang="de-DE" sz="2400" dirty="0">
                <a:solidFill>
                  <a:schemeClr val="accent1"/>
                </a:solidFill>
                <a:latin typeface="Book Antiqua" panose="02040602050305030304" pitchFamily="18" charset="0"/>
              </a:rPr>
              <a:t> and </a:t>
            </a:r>
            <a:r>
              <a:rPr lang="de-DE" sz="2400" dirty="0" err="1">
                <a:solidFill>
                  <a:schemeClr val="accent1"/>
                </a:solidFill>
                <a:latin typeface="Book Antiqua" panose="02040602050305030304" pitchFamily="18" charset="0"/>
              </a:rPr>
              <a:t>their</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properties</a:t>
            </a:r>
            <a:r>
              <a:rPr lang="de-DE" sz="2400" dirty="0">
                <a:solidFill>
                  <a:schemeClr val="accent1"/>
                </a:solidFill>
                <a:latin typeface="Book Antiqua" panose="02040602050305030304" pitchFamily="18" charset="0"/>
              </a:rPr>
              <a:t>.</a:t>
            </a:r>
          </a:p>
          <a:p>
            <a:pPr algn="l"/>
            <a:r>
              <a:rPr lang="de-DE" sz="2400" dirty="0">
                <a:solidFill>
                  <a:schemeClr val="tx1"/>
                </a:solidFill>
                <a:latin typeface="Book Antiqua" panose="02040602050305030304" pitchFamily="18" charset="0"/>
              </a:rPr>
              <a:t>B1 </a:t>
            </a:r>
          </a:p>
          <a:p>
            <a:pPr algn="l"/>
            <a:r>
              <a:rPr lang="de-DE" sz="2400" dirty="0">
                <a:latin typeface="Book Antiqua" panose="02040602050305030304" pitchFamily="18" charset="0"/>
              </a:rPr>
              <a:t>- </a:t>
            </a:r>
            <a:r>
              <a:rPr lang="de-DE" sz="2400" dirty="0" err="1">
                <a:latin typeface="Book Antiqua" panose="02040602050305030304" pitchFamily="18" charset="0"/>
              </a:rPr>
              <a:t>can</a:t>
            </a:r>
            <a:r>
              <a:rPr lang="de-DE" sz="2400" dirty="0">
                <a:latin typeface="Book Antiqua" panose="02040602050305030304" pitchFamily="18" charset="0"/>
              </a:rPr>
              <a:t> </a:t>
            </a:r>
            <a:r>
              <a:rPr lang="de-DE" sz="2400" dirty="0" err="1">
                <a:latin typeface="Book Antiqua" panose="02040602050305030304" pitchFamily="18" charset="0"/>
              </a:rPr>
              <a:t>describe</a:t>
            </a:r>
            <a:r>
              <a:rPr lang="de-DE" sz="2400" dirty="0">
                <a:latin typeface="Book Antiqua" panose="02040602050305030304" pitchFamily="18" charset="0"/>
              </a:rPr>
              <a:t> the </a:t>
            </a:r>
            <a:r>
              <a:rPr lang="de-DE" sz="2400" dirty="0" err="1">
                <a:latin typeface="Book Antiqua" panose="02040602050305030304" pitchFamily="18" charset="0"/>
              </a:rPr>
              <a:t>relationship</a:t>
            </a:r>
            <a:r>
              <a:rPr lang="de-DE" sz="2400" dirty="0">
                <a:latin typeface="Book Antiqua" panose="02040602050305030304" pitchFamily="18" charset="0"/>
              </a:rPr>
              <a:t> </a:t>
            </a:r>
            <a:r>
              <a:rPr lang="de-DE" sz="2400" dirty="0" err="1">
                <a:latin typeface="Book Antiqua" panose="02040602050305030304" pitchFamily="18" charset="0"/>
              </a:rPr>
              <a:t>of</a:t>
            </a:r>
            <a:r>
              <a:rPr lang="de-DE" sz="2400" dirty="0">
                <a:latin typeface="Book Antiqua" panose="02040602050305030304" pitchFamily="18" charset="0"/>
              </a:rPr>
              <a:t> the </a:t>
            </a:r>
            <a:r>
              <a:rPr lang="de-DE" sz="2400" dirty="0" err="1">
                <a:latin typeface="Book Antiqua" panose="02040602050305030304" pitchFamily="18" charset="0"/>
              </a:rPr>
              <a:t>living</a:t>
            </a:r>
            <a:r>
              <a:rPr lang="de-DE" sz="2400" dirty="0">
                <a:latin typeface="Book Antiqua" panose="02040602050305030304" pitchFamily="18" charset="0"/>
              </a:rPr>
              <a:t> </a:t>
            </a:r>
            <a:r>
              <a:rPr lang="de-DE" sz="2400" dirty="0" err="1">
                <a:latin typeface="Book Antiqua" panose="02040602050305030304" pitchFamily="18" charset="0"/>
              </a:rPr>
              <a:t>things</a:t>
            </a:r>
            <a:r>
              <a:rPr lang="de-DE" sz="2400" dirty="0">
                <a:latin typeface="Book Antiqua" panose="02040602050305030304" pitchFamily="18" charset="0"/>
              </a:rPr>
              <a:t> </a:t>
            </a:r>
            <a:r>
              <a:rPr lang="de-DE" sz="2400" dirty="0" err="1">
                <a:latin typeface="Book Antiqua" panose="02040602050305030304" pitchFamily="18" charset="0"/>
              </a:rPr>
              <a:t>as</a:t>
            </a:r>
            <a:r>
              <a:rPr lang="de-DE" sz="2400" dirty="0">
                <a:latin typeface="Book Antiqua" panose="02040602050305030304" pitchFamily="18" charset="0"/>
              </a:rPr>
              <a:t> </a:t>
            </a:r>
            <a:r>
              <a:rPr lang="de-DE" sz="2400" dirty="0" err="1">
                <a:latin typeface="Book Antiqua" panose="02040602050305030304" pitchFamily="18" charset="0"/>
              </a:rPr>
              <a:t>ancestry</a:t>
            </a:r>
            <a:r>
              <a:rPr lang="de-DE" sz="2400" dirty="0">
                <a:latin typeface="Book Antiqua" panose="02040602050305030304" pitchFamily="18" charset="0"/>
              </a:rPr>
              <a:t> </a:t>
            </a:r>
            <a:r>
              <a:rPr lang="de-DE" sz="2400" dirty="0" err="1">
                <a:latin typeface="Book Antiqua" panose="02040602050305030304" pitchFamily="18" charset="0"/>
              </a:rPr>
              <a:t>of</a:t>
            </a:r>
            <a:r>
              <a:rPr lang="de-DE" sz="2400" dirty="0">
                <a:latin typeface="Book Antiqua" panose="02040602050305030304" pitchFamily="18" charset="0"/>
              </a:rPr>
              <a:t> </a:t>
            </a:r>
            <a:r>
              <a:rPr lang="de-DE" sz="2400" dirty="0" err="1">
                <a:latin typeface="Book Antiqua" panose="02040602050305030304" pitchFamily="18" charset="0"/>
              </a:rPr>
              <a:t>common</a:t>
            </a:r>
            <a:r>
              <a:rPr lang="de-DE" sz="2400" dirty="0">
                <a:latin typeface="Book Antiqua" panose="02040602050305030304" pitchFamily="18" charset="0"/>
              </a:rPr>
              <a:t> </a:t>
            </a:r>
            <a:r>
              <a:rPr lang="de-DE" sz="2400" dirty="0" err="1">
                <a:latin typeface="Book Antiqua" panose="02040602050305030304" pitchFamily="18" charset="0"/>
              </a:rPr>
              <a:t>ancestors</a:t>
            </a:r>
            <a:r>
              <a:rPr lang="de-DE" sz="2400" dirty="0">
                <a:latin typeface="Book Antiqua" panose="02040602050305030304" pitchFamily="18" charset="0"/>
              </a:rPr>
              <a:t>.</a:t>
            </a:r>
            <a:endParaRPr lang="de-DE" sz="2400" dirty="0">
              <a:solidFill>
                <a:schemeClr val="tx1"/>
              </a:solidFill>
              <a:latin typeface="Book Antiqua" panose="02040602050305030304" pitchFamily="18" charset="0"/>
            </a:endParaRPr>
          </a:p>
          <a:p>
            <a:pPr algn="l"/>
            <a:r>
              <a:rPr lang="de-DE" sz="2400" dirty="0">
                <a:solidFill>
                  <a:schemeClr val="accent1"/>
                </a:solidFill>
                <a:latin typeface="Book Antiqua" panose="02040602050305030304" pitchFamily="18" charset="0"/>
              </a:rPr>
              <a:t>Today </a:t>
            </a:r>
            <a:r>
              <a:rPr lang="de-DE" sz="2400" dirty="0" err="1">
                <a:solidFill>
                  <a:schemeClr val="accent1"/>
                </a:solidFill>
                <a:latin typeface="Book Antiqua" panose="02040602050305030304" pitchFamily="18" charset="0"/>
              </a:rPr>
              <a:t>living</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species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are</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ancestors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of</a:t>
            </a:r>
            <a:r>
              <a:rPr lang="de-DE" sz="2400" dirty="0">
                <a:solidFill>
                  <a:schemeClr val="accent1"/>
                </a:solidFill>
                <a:latin typeface="Book Antiqua" panose="02040602050305030304" pitchFamily="18" charset="0"/>
              </a:rPr>
              <a:t> the </a:t>
            </a:r>
            <a:r>
              <a:rPr lang="de-DE" sz="2400" dirty="0" err="1">
                <a:solidFill>
                  <a:schemeClr val="accent1"/>
                </a:solidFill>
                <a:latin typeface="Book Antiqua" panose="02040602050305030304" pitchFamily="18" charset="0"/>
              </a:rPr>
              <a:t>evolved</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species</a:t>
            </a:r>
            <a:r>
              <a:rPr lang="de-DE" sz="2400" dirty="0">
                <a:solidFill>
                  <a:schemeClr val="accent1"/>
                </a:solidFill>
                <a:latin typeface="Book Antiqua" panose="02040602050305030304" pitchFamily="18" charset="0"/>
              </a:rPr>
              <a:t>. Monkeys </a:t>
            </a:r>
            <a:r>
              <a:rPr lang="de-DE" sz="2400" dirty="0" err="1">
                <a:solidFill>
                  <a:schemeClr val="accent1"/>
                </a:solidFill>
                <a:latin typeface="Book Antiqua" panose="02040602050305030304" pitchFamily="18" charset="0"/>
              </a:rPr>
              <a:t>are</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ancestors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of</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humans</a:t>
            </a:r>
            <a:r>
              <a:rPr lang="de-DE" sz="2400" dirty="0">
                <a:solidFill>
                  <a:schemeClr val="accent1"/>
                </a:solidFill>
                <a:latin typeface="Book Antiqua" panose="02040602050305030304" pitchFamily="18" charset="0"/>
              </a:rPr>
              <a:t>.</a:t>
            </a:r>
          </a:p>
          <a:p>
            <a:pPr algn="l"/>
            <a:r>
              <a:rPr lang="de-DE" sz="2400" dirty="0">
                <a:latin typeface="Book Antiqua" panose="02040602050305030304" pitchFamily="18" charset="0"/>
              </a:rPr>
              <a:t>- </a:t>
            </a:r>
            <a:r>
              <a:rPr lang="de-DE" sz="2400" dirty="0" err="1">
                <a:latin typeface="Book Antiqua" panose="02040602050305030304" pitchFamily="18" charset="0"/>
              </a:rPr>
              <a:t>can</a:t>
            </a:r>
            <a:r>
              <a:rPr lang="de-DE" sz="2400" dirty="0">
                <a:latin typeface="Book Antiqua" panose="02040602050305030304" pitchFamily="18" charset="0"/>
              </a:rPr>
              <a:t> </a:t>
            </a:r>
            <a:r>
              <a:rPr lang="de-DE" sz="2400" dirty="0" err="1">
                <a:latin typeface="Book Antiqua" panose="02040602050305030304" pitchFamily="18" charset="0"/>
              </a:rPr>
              <a:t>describe</a:t>
            </a:r>
            <a:r>
              <a:rPr lang="de-DE" sz="2400" dirty="0">
                <a:latin typeface="Book Antiqua" panose="02040602050305030304" pitchFamily="18" charset="0"/>
              </a:rPr>
              <a:t> the history and </a:t>
            </a:r>
            <a:r>
              <a:rPr lang="de-DE" sz="2400" dirty="0" err="1">
                <a:latin typeface="Book Antiqua" panose="02040602050305030304" pitchFamily="18" charset="0"/>
              </a:rPr>
              <a:t>relationship</a:t>
            </a:r>
            <a:r>
              <a:rPr lang="de-DE" sz="2400" dirty="0">
                <a:latin typeface="Book Antiqua" panose="02040602050305030304" pitchFamily="18" charset="0"/>
              </a:rPr>
              <a:t> </a:t>
            </a:r>
            <a:r>
              <a:rPr lang="de-DE" sz="2400" dirty="0" err="1">
                <a:latin typeface="Book Antiqua" panose="02040602050305030304" pitchFamily="18" charset="0"/>
              </a:rPr>
              <a:t>of</a:t>
            </a:r>
            <a:r>
              <a:rPr lang="de-DE" sz="2400" dirty="0">
                <a:latin typeface="Book Antiqua" panose="02040602050305030304" pitchFamily="18" charset="0"/>
              </a:rPr>
              <a:t> </a:t>
            </a:r>
            <a:r>
              <a:rPr lang="de-DE" sz="2400" dirty="0" err="1">
                <a:latin typeface="Book Antiqua" panose="02040602050305030304" pitchFamily="18" charset="0"/>
              </a:rPr>
              <a:t>livings</a:t>
            </a:r>
            <a:r>
              <a:rPr lang="de-DE" sz="2400" dirty="0">
                <a:latin typeface="Book Antiqua" panose="02040602050305030304" pitchFamily="18" charset="0"/>
              </a:rPr>
              <a:t> </a:t>
            </a:r>
            <a:r>
              <a:rPr lang="de-DE" sz="2400" dirty="0" err="1">
                <a:latin typeface="Book Antiqua" panose="02040602050305030304" pitchFamily="18" charset="0"/>
              </a:rPr>
              <a:t>things</a:t>
            </a:r>
            <a:r>
              <a:rPr lang="de-DE" sz="2400" dirty="0">
                <a:latin typeface="Book Antiqua" panose="02040602050305030304" pitchFamily="18" charset="0"/>
              </a:rPr>
              <a:t>.</a:t>
            </a:r>
          </a:p>
          <a:p>
            <a:pPr algn="l"/>
            <a:r>
              <a:rPr lang="de-DE" sz="2400" dirty="0" err="1">
                <a:solidFill>
                  <a:schemeClr val="accent1"/>
                </a:solidFill>
                <a:latin typeface="Book Antiqua" panose="02040602050305030304" pitchFamily="18" charset="0"/>
              </a:rPr>
              <a:t>Kinship</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means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similarity</a:t>
            </a:r>
            <a:r>
              <a:rPr lang="de-DE" sz="2400" dirty="0">
                <a:solidFill>
                  <a:schemeClr val="accent1"/>
                </a:solidFill>
                <a:latin typeface="Book Antiqua" panose="02040602050305030304" pitchFamily="18" charset="0"/>
              </a:rPr>
              <a:t>.</a:t>
            </a:r>
          </a:p>
          <a:p>
            <a:pPr algn="l"/>
            <a:r>
              <a:rPr lang="de-DE" sz="2400" dirty="0">
                <a:latin typeface="Book Antiqua" panose="02040602050305030304" pitchFamily="18" charset="0"/>
              </a:rPr>
              <a:t>-</a:t>
            </a:r>
            <a:r>
              <a:rPr lang="de-DE" sz="2400" dirty="0" err="1">
                <a:latin typeface="Book Antiqua" panose="02040602050305030304" pitchFamily="18" charset="0"/>
              </a:rPr>
              <a:t>can</a:t>
            </a:r>
            <a:r>
              <a:rPr lang="de-DE" sz="2400" dirty="0">
                <a:latin typeface="Book Antiqua" panose="02040602050305030304" pitchFamily="18" charset="0"/>
              </a:rPr>
              <a:t> </a:t>
            </a:r>
            <a:r>
              <a:rPr lang="de-DE" sz="2400" dirty="0" err="1">
                <a:latin typeface="Book Antiqua" panose="02040602050305030304" pitchFamily="18" charset="0"/>
              </a:rPr>
              <a:t>explain</a:t>
            </a:r>
            <a:r>
              <a:rPr lang="de-DE" sz="2400" dirty="0">
                <a:latin typeface="Book Antiqua" panose="02040602050305030304" pitchFamily="18" charset="0"/>
              </a:rPr>
              <a:t> the </a:t>
            </a:r>
            <a:r>
              <a:rPr lang="de-DE" sz="2400" dirty="0" err="1">
                <a:latin typeface="Book Antiqua" panose="02040602050305030304" pitchFamily="18" charset="0"/>
              </a:rPr>
              <a:t>change</a:t>
            </a:r>
            <a:r>
              <a:rPr lang="de-DE" sz="2400" dirty="0">
                <a:latin typeface="Book Antiqua" panose="02040602050305030304" pitchFamily="18" charset="0"/>
              </a:rPr>
              <a:t> and the </a:t>
            </a:r>
            <a:r>
              <a:rPr lang="de-DE" sz="2400" dirty="0" err="1">
                <a:latin typeface="Book Antiqua" panose="02040602050305030304" pitchFamily="18" charset="0"/>
              </a:rPr>
              <a:t>adaptability</a:t>
            </a:r>
            <a:r>
              <a:rPr lang="de-DE" sz="2400" dirty="0">
                <a:latin typeface="Book Antiqua" panose="02040602050305030304" pitchFamily="18" charset="0"/>
              </a:rPr>
              <a:t> </a:t>
            </a:r>
            <a:r>
              <a:rPr lang="de-DE" sz="2400" dirty="0" err="1">
                <a:latin typeface="Book Antiqua" panose="02040602050305030304" pitchFamily="18" charset="0"/>
              </a:rPr>
              <a:t>of</a:t>
            </a:r>
            <a:r>
              <a:rPr lang="de-DE" sz="2400" dirty="0">
                <a:latin typeface="Book Antiqua" panose="02040602050305030304" pitchFamily="18" charset="0"/>
              </a:rPr>
              <a:t> </a:t>
            </a:r>
            <a:r>
              <a:rPr lang="de-DE" sz="2400" dirty="0" err="1">
                <a:latin typeface="Book Antiqua" panose="02040602050305030304" pitchFamily="18" charset="0"/>
              </a:rPr>
              <a:t>populations</a:t>
            </a:r>
            <a:r>
              <a:rPr lang="de-DE" sz="2400" dirty="0">
                <a:latin typeface="Book Antiqua" panose="02040602050305030304" pitchFamily="18" charset="0"/>
              </a:rPr>
              <a:t> to different </a:t>
            </a:r>
            <a:r>
              <a:rPr lang="de-DE" sz="2400" dirty="0" err="1">
                <a:latin typeface="Book Antiqua" panose="02040602050305030304" pitchFamily="18" charset="0"/>
              </a:rPr>
              <a:t>living</a:t>
            </a:r>
            <a:r>
              <a:rPr lang="de-DE" sz="2400" dirty="0">
                <a:latin typeface="Book Antiqua" panose="02040602050305030304" pitchFamily="18" charset="0"/>
              </a:rPr>
              <a:t> </a:t>
            </a:r>
            <a:r>
              <a:rPr lang="de-DE" sz="2400" dirty="0" err="1">
                <a:latin typeface="Book Antiqua" panose="02040602050305030304" pitchFamily="18" charset="0"/>
              </a:rPr>
              <a:t>conditions</a:t>
            </a:r>
            <a:r>
              <a:rPr lang="de-DE" sz="2400" dirty="0">
                <a:latin typeface="Book Antiqua" panose="02040602050305030304" pitchFamily="18" charset="0"/>
              </a:rPr>
              <a:t>.</a:t>
            </a:r>
            <a:endParaRPr lang="de-DE" sz="2400" dirty="0">
              <a:solidFill>
                <a:schemeClr val="accent1"/>
              </a:solidFill>
              <a:latin typeface="Book Antiqua" panose="02040602050305030304" pitchFamily="18" charset="0"/>
            </a:endParaRPr>
          </a:p>
          <a:p>
            <a:pPr algn="l"/>
            <a:r>
              <a:rPr lang="de-DE" sz="2400" dirty="0">
                <a:solidFill>
                  <a:schemeClr val="accent1"/>
                </a:solidFill>
                <a:latin typeface="Book Antiqua" panose="02040602050305030304" pitchFamily="18" charset="0"/>
              </a:rPr>
              <a:t>Living </a:t>
            </a:r>
            <a:r>
              <a:rPr lang="de-DE" sz="2400" dirty="0" err="1">
                <a:solidFill>
                  <a:schemeClr val="accent1"/>
                </a:solidFill>
                <a:latin typeface="Book Antiqua" panose="02040602050305030304" pitchFamily="18" charset="0"/>
              </a:rPr>
              <a:t>things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adapt</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intentionally</a:t>
            </a:r>
            <a:r>
              <a:rPr lang="de-DE" sz="2400" dirty="0">
                <a:solidFill>
                  <a:schemeClr val="accent1"/>
                </a:solidFill>
                <a:latin typeface="Book Antiqua" panose="02040602050305030304" pitchFamily="18" charset="0"/>
              </a:rPr>
              <a:t> / </a:t>
            </a:r>
            <a:r>
              <a:rPr lang="de-DE" sz="2400" dirty="0" err="1">
                <a:solidFill>
                  <a:schemeClr val="accent1"/>
                </a:solidFill>
                <a:latin typeface="Book Antiqua" panose="02040602050305030304" pitchFamily="18" charset="0"/>
              </a:rPr>
              <a:t>purposefully</a:t>
            </a:r>
            <a:r>
              <a:rPr lang="de-DE" sz="2400" dirty="0">
                <a:solidFill>
                  <a:schemeClr val="accent1"/>
                </a:solidFill>
                <a:latin typeface="Book Antiqua" panose="02040602050305030304" pitchFamily="18" charset="0"/>
              </a:rPr>
              <a:t> to the </a:t>
            </a:r>
            <a:r>
              <a:rPr lang="de-DE" sz="2400" dirty="0" err="1">
                <a:solidFill>
                  <a:schemeClr val="accent1"/>
                </a:solidFill>
                <a:latin typeface="Book Antiqua" panose="02040602050305030304" pitchFamily="18" charset="0"/>
              </a:rPr>
              <a:t>environment</a:t>
            </a:r>
            <a:r>
              <a:rPr lang="de-DE" sz="2400" dirty="0">
                <a:solidFill>
                  <a:schemeClr val="accent1"/>
                </a:solidFill>
                <a:latin typeface="Book Antiqua" panose="02040602050305030304" pitchFamily="18" charset="0"/>
              </a:rPr>
              <a:t>. Evolution </a:t>
            </a:r>
            <a:r>
              <a:rPr lang="de-DE" sz="2400" dirty="0" err="1">
                <a:solidFill>
                  <a:schemeClr val="accent1"/>
                </a:solidFill>
                <a:latin typeface="Book Antiqua" panose="02040602050305030304" pitchFamily="18" charset="0"/>
              </a:rPr>
              <a:t>means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higher</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development</a:t>
            </a:r>
            <a:r>
              <a:rPr lang="de-DE" sz="2400" dirty="0">
                <a:solidFill>
                  <a:schemeClr val="accent1"/>
                </a:solidFill>
                <a:latin typeface="Book Antiqua" panose="02040602050305030304" pitchFamily="18" charset="0"/>
              </a:rPr>
              <a:t>.</a:t>
            </a:r>
          </a:p>
          <a:p>
            <a:pPr algn="l"/>
            <a:r>
              <a:rPr lang="de-DE" sz="2400" dirty="0">
                <a:latin typeface="Book Antiqua" panose="02040602050305030304" pitchFamily="18" charset="0"/>
              </a:rPr>
              <a:t>- </a:t>
            </a:r>
            <a:r>
              <a:rPr lang="de-DE" sz="2400" dirty="0" err="1">
                <a:latin typeface="Book Antiqua" panose="02040602050305030304" pitchFamily="18" charset="0"/>
              </a:rPr>
              <a:t>can</a:t>
            </a:r>
            <a:r>
              <a:rPr lang="de-DE" sz="2400" dirty="0">
                <a:latin typeface="Book Antiqua" panose="02040602050305030304" pitchFamily="18" charset="0"/>
              </a:rPr>
              <a:t> </a:t>
            </a:r>
            <a:r>
              <a:rPr lang="de-DE" sz="2400" dirty="0" err="1">
                <a:latin typeface="Book Antiqua" panose="02040602050305030304" pitchFamily="18" charset="0"/>
              </a:rPr>
              <a:t>explain</a:t>
            </a:r>
            <a:r>
              <a:rPr lang="de-DE" sz="2400" dirty="0">
                <a:latin typeface="Book Antiqua" panose="02040602050305030304" pitchFamily="18" charset="0"/>
              </a:rPr>
              <a:t>: Living </a:t>
            </a:r>
            <a:r>
              <a:rPr lang="de-DE" sz="2400" dirty="0" err="1">
                <a:latin typeface="Book Antiqua" panose="02040602050305030304" pitchFamily="18" charset="0"/>
              </a:rPr>
              <a:t>things</a:t>
            </a:r>
            <a:r>
              <a:rPr lang="de-DE" sz="2400" dirty="0">
                <a:latin typeface="Book Antiqua" panose="02040602050305030304" pitchFamily="18" charset="0"/>
              </a:rPr>
              <a:t> </a:t>
            </a:r>
            <a:r>
              <a:rPr lang="de-DE" sz="2400" dirty="0" err="1">
                <a:latin typeface="Book Antiqua" panose="02040602050305030304" pitchFamily="18" charset="0"/>
              </a:rPr>
              <a:t>influence</a:t>
            </a:r>
            <a:r>
              <a:rPr lang="de-DE" sz="2400" dirty="0">
                <a:latin typeface="Book Antiqua" panose="02040602050305030304" pitchFamily="18" charset="0"/>
              </a:rPr>
              <a:t> and </a:t>
            </a:r>
            <a:r>
              <a:rPr lang="de-DE" sz="2400" dirty="0" err="1">
                <a:latin typeface="Book Antiqua" panose="02040602050305030304" pitchFamily="18" charset="0"/>
              </a:rPr>
              <a:t>shape</a:t>
            </a:r>
            <a:r>
              <a:rPr lang="de-DE" sz="2400" dirty="0">
                <a:latin typeface="Book Antiqua" panose="02040602050305030304" pitchFamily="18" charset="0"/>
              </a:rPr>
              <a:t> </a:t>
            </a:r>
            <a:r>
              <a:rPr lang="de-DE" sz="2400" dirty="0" err="1">
                <a:latin typeface="Book Antiqua" panose="02040602050305030304" pitchFamily="18" charset="0"/>
              </a:rPr>
              <a:t>their</a:t>
            </a:r>
            <a:r>
              <a:rPr lang="de-DE" sz="2400" dirty="0">
                <a:latin typeface="Book Antiqua" panose="02040602050305030304" pitchFamily="18" charset="0"/>
              </a:rPr>
              <a:t> </a:t>
            </a:r>
            <a:r>
              <a:rPr lang="de-DE" sz="2400" dirty="0" err="1">
                <a:latin typeface="Book Antiqua" panose="02040602050305030304" pitchFamily="18" charset="0"/>
              </a:rPr>
              <a:t>environment</a:t>
            </a:r>
            <a:r>
              <a:rPr lang="de-DE" sz="2400" dirty="0">
                <a:latin typeface="Book Antiqua" panose="02040602050305030304" pitchFamily="18" charset="0"/>
              </a:rPr>
              <a:t> and </a:t>
            </a:r>
            <a:r>
              <a:rPr lang="de-DE" sz="2400" dirty="0" err="1">
                <a:latin typeface="Book Antiqua" panose="02040602050305030304" pitchFamily="18" charset="0"/>
              </a:rPr>
              <a:t>are</a:t>
            </a:r>
            <a:r>
              <a:rPr lang="de-DE" sz="2400" dirty="0">
                <a:latin typeface="Book Antiqua" panose="02040602050305030304" pitchFamily="18" charset="0"/>
              </a:rPr>
              <a:t> </a:t>
            </a:r>
            <a:r>
              <a:rPr lang="de-DE" sz="2400" dirty="0" err="1">
                <a:latin typeface="Book Antiqua" panose="02040602050305030304" pitchFamily="18" charset="0"/>
              </a:rPr>
              <a:t>conversely</a:t>
            </a:r>
            <a:r>
              <a:rPr lang="de-DE" sz="2400" dirty="0">
                <a:latin typeface="Book Antiqua" panose="02040602050305030304" pitchFamily="18" charset="0"/>
              </a:rPr>
              <a:t> </a:t>
            </a:r>
            <a:r>
              <a:rPr lang="de-DE" sz="2400" dirty="0" err="1">
                <a:latin typeface="Book Antiqua" panose="02040602050305030304" pitchFamily="18" charset="0"/>
              </a:rPr>
              <a:t>influenced</a:t>
            </a:r>
            <a:r>
              <a:rPr lang="de-DE" sz="2400" dirty="0">
                <a:latin typeface="Book Antiqua" panose="02040602050305030304" pitchFamily="18" charset="0"/>
              </a:rPr>
              <a:t> </a:t>
            </a:r>
            <a:r>
              <a:rPr lang="de-DE" sz="2400" dirty="0" err="1">
                <a:latin typeface="Book Antiqua" panose="02040602050305030304" pitchFamily="18" charset="0"/>
              </a:rPr>
              <a:t>by</a:t>
            </a:r>
            <a:r>
              <a:rPr lang="de-DE" sz="2400" dirty="0">
                <a:latin typeface="Book Antiqua" panose="02040602050305030304" pitchFamily="18" charset="0"/>
              </a:rPr>
              <a:t> it.</a:t>
            </a:r>
            <a:endParaRPr lang="de-DE" sz="2400" dirty="0">
              <a:solidFill>
                <a:schemeClr val="accent1"/>
              </a:solidFill>
              <a:latin typeface="Book Antiqua" panose="02040602050305030304" pitchFamily="18" charset="0"/>
            </a:endParaRPr>
          </a:p>
          <a:p>
            <a:pPr algn="l"/>
            <a:r>
              <a:rPr lang="de-DE" sz="2400" dirty="0">
                <a:solidFill>
                  <a:schemeClr val="accent1"/>
                </a:solidFill>
                <a:latin typeface="Book Antiqua" panose="02040602050305030304" pitchFamily="18" charset="0"/>
              </a:rPr>
              <a:t>Environment </a:t>
            </a:r>
            <a:r>
              <a:rPr lang="de-DE" sz="2400" dirty="0" err="1">
                <a:solidFill>
                  <a:schemeClr val="accent1"/>
                </a:solidFill>
                <a:latin typeface="Book Antiqua" panose="02040602050305030304" pitchFamily="18" charset="0"/>
              </a:rPr>
              <a:t>unilaterally</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determines</a:t>
            </a:r>
            <a:r>
              <a:rPr lang="de-DE" sz="2400" dirty="0">
                <a:solidFill>
                  <a:schemeClr val="accent1"/>
                </a:solidFill>
                <a:latin typeface="Book Antiqua" panose="02040602050305030304" pitchFamily="18" charset="0"/>
              </a:rPr>
              <a:t> the </a:t>
            </a:r>
            <a:r>
              <a:rPr lang="de-DE" sz="2400" dirty="0" err="1">
                <a:solidFill>
                  <a:schemeClr val="accent1"/>
                </a:solidFill>
                <a:latin typeface="Book Antiqua" panose="02040602050305030304" pitchFamily="18" charset="0"/>
              </a:rPr>
              <a:t>living</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beings</a:t>
            </a:r>
            <a:r>
              <a:rPr lang="de-DE" sz="2400" dirty="0">
                <a:solidFill>
                  <a:schemeClr val="accent1"/>
                </a:solidFill>
                <a:latin typeface="Book Antiqua" panose="02040602050305030304" pitchFamily="18" charset="0"/>
              </a:rPr>
              <a:t>. Living </a:t>
            </a:r>
            <a:r>
              <a:rPr lang="de-DE" sz="2400" dirty="0" err="1">
                <a:solidFill>
                  <a:schemeClr val="accent1"/>
                </a:solidFill>
                <a:latin typeface="Book Antiqua" panose="02040602050305030304" pitchFamily="18" charset="0"/>
              </a:rPr>
              <a:t>things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are</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passively</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adapted</a:t>
            </a:r>
            <a:r>
              <a:rPr lang="de-DE" sz="2400" dirty="0">
                <a:solidFill>
                  <a:schemeClr val="accent1"/>
                </a:solidFill>
                <a:latin typeface="Book Antiqua" panose="02040602050305030304" pitchFamily="18" charset="0"/>
              </a:rPr>
              <a:t> to </a:t>
            </a:r>
            <a:r>
              <a:rPr lang="de-DE" sz="2400" dirty="0" err="1">
                <a:solidFill>
                  <a:schemeClr val="accent1"/>
                </a:solidFill>
                <a:latin typeface="Book Antiqua" panose="02040602050305030304" pitchFamily="18" charset="0"/>
              </a:rPr>
              <a:t>their</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environment</a:t>
            </a:r>
            <a:r>
              <a:rPr lang="de-DE" sz="2400" dirty="0">
                <a:solidFill>
                  <a:schemeClr val="accent1"/>
                </a:solidFill>
                <a:latin typeface="Book Antiqua" panose="02040602050305030304" pitchFamily="18" charset="0"/>
              </a:rPr>
              <a:t>.</a:t>
            </a:r>
            <a:endParaRPr lang="en-US" sz="2400" b="1" dirty="0">
              <a:latin typeface="Book Antiqua" panose="02040602050305030304" pitchFamily="18" charset="0"/>
            </a:endParaRPr>
          </a:p>
        </p:txBody>
      </p:sp>
    </p:spTree>
    <p:extLst>
      <p:ext uri="{BB962C8B-B14F-4D97-AF65-F5344CB8AC3E}">
        <p14:creationId xmlns:p14="http://schemas.microsoft.com/office/powerpoint/2010/main" val="4018045208"/>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50800" y="8470900"/>
            <a:ext cx="12979400" cy="774700"/>
          </a:xfrm>
          <a:custGeom>
            <a:avLst/>
            <a:gdLst/>
            <a:ahLst/>
            <a:cxnLst>
              <a:cxn ang="0">
                <a:pos x="wd2" y="hd2"/>
              </a:cxn>
              <a:cxn ang="5400000">
                <a:pos x="wd2" y="hd2"/>
              </a:cxn>
              <a:cxn ang="10800000">
                <a:pos x="wd2" y="hd2"/>
              </a:cxn>
              <a:cxn ang="16200000">
                <a:pos x="wd2" y="hd2"/>
              </a:cxn>
            </a:cxnLst>
            <a:rect l="0" t="0" r="r" b="b"/>
            <a:pathLst>
              <a:path w="21600" h="21600" extrusionOk="0">
                <a:moveTo>
                  <a:pt x="0" y="2833"/>
                </a:moveTo>
                <a:lnTo>
                  <a:pt x="21600" y="0"/>
                </a:lnTo>
                <a:lnTo>
                  <a:pt x="21579" y="21600"/>
                </a:lnTo>
                <a:lnTo>
                  <a:pt x="0" y="11331"/>
                </a:lnTo>
                <a:lnTo>
                  <a:pt x="0" y="2833"/>
                </a:lnTo>
                <a:close/>
              </a:path>
            </a:pathLst>
          </a:custGeom>
          <a:solidFill>
            <a:srgbClr val="000000"/>
          </a:solidFill>
          <a:ln w="12700">
            <a:miter lim="400000"/>
          </a:ln>
        </p:spPr>
        <p:txBody>
          <a:bodyPr lIns="25400" tIns="25400" rIns="25400" bIns="25400" anchor="ctr"/>
          <a:lstStyle/>
          <a:p>
            <a:pPr>
              <a:defRPr sz="4200">
                <a:latin typeface="Gill Sans"/>
                <a:ea typeface="Gill Sans"/>
                <a:cs typeface="Gill Sans"/>
                <a:sym typeface="Gill Sans"/>
              </a:defRPr>
            </a:pPr>
            <a:endParaRPr/>
          </a:p>
        </p:txBody>
      </p:sp>
      <p:sp>
        <p:nvSpPr>
          <p:cNvPr id="120" name="Shape 120"/>
          <p:cNvSpPr/>
          <p:nvPr/>
        </p:nvSpPr>
        <p:spPr>
          <a:xfrm>
            <a:off x="8963895" y="8568461"/>
            <a:ext cx="3906938" cy="24987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spAutoFit/>
          </a:bodyPr>
          <a:lstStyle/>
          <a:p>
            <a:pPr algn="r" defTabSz="1168400">
              <a:defRPr sz="1300">
                <a:solidFill>
                  <a:srgbClr val="FFFFFF"/>
                </a:solidFill>
                <a:latin typeface="Helvetica Neue"/>
                <a:ea typeface="Helvetica Neue"/>
                <a:cs typeface="Helvetica Neue"/>
                <a:sym typeface="Helvetica Neue"/>
              </a:defRPr>
            </a:pPr>
            <a:r>
              <a:rPr lang="de-DE" dirty="0">
                <a:latin typeface="Helvetica Neue Medium"/>
                <a:sym typeface="Helvetica Neue Medium"/>
              </a:rPr>
              <a:t>juergen.langlet@t-online.de</a:t>
            </a:r>
            <a:endParaRPr dirty="0">
              <a:latin typeface="Helvetica Neue Light"/>
              <a:ea typeface="Helvetica Neue Light"/>
              <a:cs typeface="Helvetica Neue Light"/>
              <a:sym typeface="Helvetica Neue Light"/>
            </a:endParaRPr>
          </a:p>
        </p:txBody>
      </p:sp>
      <p:sp>
        <p:nvSpPr>
          <p:cNvPr id="121" name="Shape 121"/>
          <p:cNvSpPr/>
          <p:nvPr/>
        </p:nvSpPr>
        <p:spPr>
          <a:xfrm>
            <a:off x="-666106" y="8445500"/>
            <a:ext cx="13852940" cy="1663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309" y="6483"/>
                </a:lnTo>
                <a:lnTo>
                  <a:pt x="21600" y="15752"/>
                </a:lnTo>
                <a:lnTo>
                  <a:pt x="21302" y="19945"/>
                </a:lnTo>
                <a:lnTo>
                  <a:pt x="249" y="21434"/>
                </a:lnTo>
                <a:lnTo>
                  <a:pt x="21" y="21600"/>
                </a:lnTo>
                <a:lnTo>
                  <a:pt x="0" y="0"/>
                </a:lnTo>
                <a:close/>
              </a:path>
            </a:pathLst>
          </a:custGeom>
          <a:solidFill>
            <a:srgbClr val="009EE0"/>
          </a:solidFill>
          <a:ln w="12700">
            <a:miter lim="400000"/>
          </a:ln>
        </p:spPr>
        <p:txBody>
          <a:bodyPr lIns="25400" tIns="25400" rIns="25400" bIns="25400" anchor="ctr"/>
          <a:lstStyle/>
          <a:p>
            <a:pPr>
              <a:defRPr sz="4200">
                <a:latin typeface="Gill Sans"/>
                <a:ea typeface="Gill Sans"/>
                <a:cs typeface="Gill Sans"/>
                <a:sym typeface="Gill Sans"/>
              </a:defRPr>
            </a:pPr>
            <a:endParaRPr dirty="0"/>
          </a:p>
        </p:txBody>
      </p:sp>
      <p:pic>
        <p:nvPicPr>
          <p:cNvPr id="6" name="Grafik 5">
            <a:extLst>
              <a:ext uri="{FF2B5EF4-FFF2-40B4-BE49-F238E27FC236}">
                <a16:creationId xmlns:a16="http://schemas.microsoft.com/office/drawing/2014/main" xmlns="" id="{9FB964B7-A91B-445A-881E-8C2F305C60D3}"/>
              </a:ext>
            </a:extLst>
          </p:cNvPr>
          <p:cNvPicPr/>
          <p:nvPr/>
        </p:nvPicPr>
        <p:blipFill>
          <a:blip r:embed="rId2"/>
          <a:stretch>
            <a:fillRect/>
          </a:stretch>
        </p:blipFill>
        <p:spPr>
          <a:xfrm>
            <a:off x="424815" y="8576627"/>
            <a:ext cx="2096770" cy="1020445"/>
          </a:xfrm>
          <a:prstGeom prst="rect">
            <a:avLst/>
          </a:prstGeom>
        </p:spPr>
      </p:pic>
      <p:sp>
        <p:nvSpPr>
          <p:cNvPr id="2" name="Textfeld 1">
            <a:extLst>
              <a:ext uri="{FF2B5EF4-FFF2-40B4-BE49-F238E27FC236}">
                <a16:creationId xmlns:a16="http://schemas.microsoft.com/office/drawing/2014/main" xmlns="" id="{01A7F307-CA45-449F-AFED-19B44EE48ED3}"/>
              </a:ext>
            </a:extLst>
          </p:cNvPr>
          <p:cNvSpPr txBox="1"/>
          <p:nvPr/>
        </p:nvSpPr>
        <p:spPr>
          <a:xfrm>
            <a:off x="2707234" y="8954204"/>
            <a:ext cx="793326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1800" b="1" i="0" u="none" strike="noStrike" cap="none" spc="0" normalizeH="0" baseline="0" dirty="0">
                <a:ln>
                  <a:noFill/>
                </a:ln>
                <a:solidFill>
                  <a:schemeClr val="bg1"/>
                </a:solidFill>
                <a:effectLst/>
                <a:uFillTx/>
                <a:latin typeface="+mn-lt"/>
                <a:ea typeface="+mn-ea"/>
                <a:cs typeface="+mn-cs"/>
                <a:sym typeface="Helvetica Light"/>
              </a:rPr>
              <a:t>German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Association</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for</a:t>
            </a:r>
            <a:r>
              <a:rPr kumimoji="0" lang="de-DE" sz="1800" b="1" i="0" u="none" strike="noStrike" cap="none" spc="0" normalizeH="0" baseline="0" dirty="0">
                <a:ln>
                  <a:noFill/>
                </a:ln>
                <a:solidFill>
                  <a:schemeClr val="bg1"/>
                </a:solidFill>
                <a:effectLst/>
                <a:uFillTx/>
                <a:latin typeface="+mn-lt"/>
                <a:ea typeface="+mn-ea"/>
                <a:cs typeface="+mn-cs"/>
                <a:sym typeface="Helvetica Light"/>
              </a:rPr>
              <a:t> the Promotion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of</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Mathematical</a:t>
            </a:r>
            <a:r>
              <a:rPr kumimoji="0" lang="de-DE" sz="1800" b="1" i="0" u="none" strike="noStrike" cap="none" spc="0" normalizeH="0" baseline="0" dirty="0">
                <a:ln>
                  <a:noFill/>
                </a:ln>
                <a:solidFill>
                  <a:schemeClr val="bg1"/>
                </a:solidFill>
                <a:effectLst/>
                <a:uFillTx/>
                <a:latin typeface="+mn-lt"/>
                <a:ea typeface="+mn-ea"/>
                <a:cs typeface="+mn-cs"/>
                <a:sym typeface="Helvetica Light"/>
              </a:rPr>
              <a:t> and Scientific Teaching</a:t>
            </a:r>
            <a:r>
              <a:rPr kumimoji="0" lang="de-DE" sz="1800" b="0" i="0" u="none" strike="noStrike" cap="none" spc="0" normalizeH="0" baseline="0" dirty="0">
                <a:ln>
                  <a:noFill/>
                </a:ln>
                <a:solidFill>
                  <a:srgbClr val="000000"/>
                </a:solidFill>
                <a:effectLst/>
                <a:uFillTx/>
                <a:latin typeface="+mn-lt"/>
                <a:ea typeface="+mn-ea"/>
                <a:cs typeface="+mn-cs"/>
                <a:sym typeface="Helvetica Light"/>
              </a:rPr>
              <a:t> </a:t>
            </a:r>
          </a:p>
        </p:txBody>
      </p:sp>
      <p:sp>
        <p:nvSpPr>
          <p:cNvPr id="3" name="Textfeld 2">
            <a:extLst>
              <a:ext uri="{FF2B5EF4-FFF2-40B4-BE49-F238E27FC236}">
                <a16:creationId xmlns:a16="http://schemas.microsoft.com/office/drawing/2014/main" xmlns="" id="{AF3673F0-F481-42DB-B245-539001AC58BB}"/>
              </a:ext>
            </a:extLst>
          </p:cNvPr>
          <p:cNvSpPr txBox="1"/>
          <p:nvPr/>
        </p:nvSpPr>
        <p:spPr>
          <a:xfrm>
            <a:off x="195646" y="57110"/>
            <a:ext cx="1256273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Common Framework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of</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Reference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for</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the Natural Sciences (Minimum Standards</a:t>
            </a:r>
            <a:r>
              <a:rPr kumimoji="0" lang="de-DE" sz="2000" b="0" i="0" u="none" strike="noStrike" cap="none" spc="0" normalizeH="0" baseline="0" dirty="0">
                <a:ln>
                  <a:noFill/>
                </a:ln>
                <a:solidFill>
                  <a:srgbClr val="000000"/>
                </a:solidFill>
                <a:effectLst/>
                <a:highlight>
                  <a:srgbClr val="000080"/>
                </a:highlight>
                <a:uFillTx/>
                <a:latin typeface="+mn-lt"/>
                <a:ea typeface="+mn-ea"/>
                <a:cs typeface="+mn-cs"/>
                <a:sym typeface="Helvetica Light"/>
              </a:rPr>
              <a:t>)</a:t>
            </a:r>
          </a:p>
        </p:txBody>
      </p:sp>
      <p:sp>
        <p:nvSpPr>
          <p:cNvPr id="4" name="Textfeld 3">
            <a:extLst>
              <a:ext uri="{FF2B5EF4-FFF2-40B4-BE49-F238E27FC236}">
                <a16:creationId xmlns:a16="http://schemas.microsoft.com/office/drawing/2014/main" xmlns="" id="{6F87AB33-9AB2-4AD6-A7F0-67AA24220141}"/>
              </a:ext>
            </a:extLst>
          </p:cNvPr>
          <p:cNvSpPr txBox="1"/>
          <p:nvPr/>
        </p:nvSpPr>
        <p:spPr>
          <a:xfrm>
            <a:off x="195646" y="1788878"/>
            <a:ext cx="12675187" cy="48423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584200" rtl="0" fontAlgn="auto" latinLnBrk="0" hangingPunct="0">
              <a:lnSpc>
                <a:spcPct val="100000"/>
              </a:lnSpc>
              <a:spcBef>
                <a:spcPts val="0"/>
              </a:spcBef>
              <a:spcAft>
                <a:spcPts val="0"/>
              </a:spcAft>
              <a:buClrTx/>
              <a:buSzTx/>
              <a:tabLst/>
            </a:pPr>
            <a:r>
              <a:rPr kumimoji="0" lang="de-DE" sz="3600" b="0" i="0" u="none" strike="noStrike" cap="none" spc="0" normalizeH="0" baseline="0" dirty="0" err="1">
                <a:ln>
                  <a:noFill/>
                </a:ln>
                <a:solidFill>
                  <a:srgbClr val="000000"/>
                </a:solidFill>
                <a:effectLst/>
                <a:uFillTx/>
                <a:latin typeface="Book Antiqua" panose="02040602050305030304" pitchFamily="18" charset="0"/>
                <a:sym typeface="Helvetica Light"/>
              </a:rPr>
              <a:t>Prologue</a:t>
            </a:r>
            <a:r>
              <a:rPr kumimoji="0" lang="de-DE" sz="36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3600" b="0" i="0" u="none" strike="noStrike" cap="none" spc="0" normalizeH="0" baseline="0" dirty="0" err="1">
                <a:ln>
                  <a:noFill/>
                </a:ln>
                <a:solidFill>
                  <a:srgbClr val="000000"/>
                </a:solidFill>
                <a:effectLst/>
                <a:uFillTx/>
                <a:latin typeface="Book Antiqua" panose="02040602050305030304" pitchFamily="18" charset="0"/>
                <a:sym typeface="Helvetica Light"/>
              </a:rPr>
              <a:t>Of</a:t>
            </a:r>
            <a:r>
              <a:rPr kumimoji="0" lang="de-DE" sz="36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3600" b="0" i="0" u="none" strike="noStrike" cap="none" spc="0" normalizeH="0" baseline="0" dirty="0" err="1">
                <a:ln>
                  <a:noFill/>
                </a:ln>
                <a:solidFill>
                  <a:srgbClr val="000000"/>
                </a:solidFill>
                <a:effectLst/>
                <a:uFillTx/>
                <a:latin typeface="Book Antiqua" panose="02040602050305030304" pitchFamily="18" charset="0"/>
                <a:sym typeface="Helvetica Light"/>
              </a:rPr>
              <a:t>Quanta</a:t>
            </a:r>
            <a:r>
              <a:rPr kumimoji="0" lang="de-DE" sz="3600" b="0" i="0" u="none" strike="noStrike" cap="none" spc="0" normalizeH="0" baseline="0" dirty="0">
                <a:ln>
                  <a:noFill/>
                </a:ln>
                <a:solidFill>
                  <a:srgbClr val="000000"/>
                </a:solidFill>
                <a:effectLst/>
                <a:uFillTx/>
                <a:latin typeface="Book Antiqua" panose="02040602050305030304" pitchFamily="18" charset="0"/>
                <a:sym typeface="Helvetica Light"/>
              </a:rPr>
              <a:t> </a:t>
            </a:r>
            <a:r>
              <a:rPr lang="de-DE" dirty="0">
                <a:latin typeface="Book Antiqua" panose="02040602050305030304" pitchFamily="18" charset="0"/>
              </a:rPr>
              <a:t>a</a:t>
            </a:r>
            <a:r>
              <a:rPr kumimoji="0" lang="de-DE" sz="3600" b="0" i="0" u="none" strike="noStrike" cap="none" spc="0" normalizeH="0" baseline="0" dirty="0">
                <a:ln>
                  <a:noFill/>
                </a:ln>
                <a:solidFill>
                  <a:srgbClr val="000000"/>
                </a:solidFill>
                <a:effectLst/>
                <a:uFillTx/>
                <a:latin typeface="Book Antiqua" panose="02040602050305030304" pitchFamily="18" charset="0"/>
                <a:sym typeface="Helvetica Light"/>
              </a:rPr>
              <a:t>nd Atoms</a:t>
            </a:r>
            <a:endParaRPr kumimoji="0" lang="de-DE" sz="2800" b="0" i="1" u="none" strike="noStrike" cap="none" spc="0" normalizeH="0" baseline="0" dirty="0">
              <a:ln>
                <a:noFill/>
              </a:ln>
              <a:solidFill>
                <a:srgbClr val="000000"/>
              </a:solidFill>
              <a:effectLst/>
              <a:uFillTx/>
              <a:latin typeface="Book Antiqua" panose="02040602050305030304" pitchFamily="18" charset="0"/>
              <a:sym typeface="Helvetica Light"/>
            </a:endParaRPr>
          </a:p>
          <a:p>
            <a:pPr marR="0" algn="l" defTabSz="584200" rtl="0" fontAlgn="auto" latinLnBrk="0" hangingPunct="0">
              <a:lnSpc>
                <a:spcPct val="100000"/>
              </a:lnSpc>
              <a:spcBef>
                <a:spcPts val="0"/>
              </a:spcBef>
              <a:spcAft>
                <a:spcPts val="0"/>
              </a:spcAft>
              <a:buClrTx/>
              <a:buSzTx/>
              <a:tabLst/>
            </a:pPr>
            <a:endParaRPr kumimoji="0" lang="de-DE" sz="2800" b="0" i="1" u="none" strike="noStrike" cap="none" spc="0" normalizeH="0" baseline="0" dirty="0">
              <a:ln>
                <a:noFill/>
              </a:ln>
              <a:solidFill>
                <a:srgbClr val="000000"/>
              </a:solidFill>
              <a:effectLst/>
              <a:uFillTx/>
              <a:latin typeface="Book Antiqua" panose="02040602050305030304" pitchFamily="18" charset="0"/>
              <a:sym typeface="Helvetica Light"/>
            </a:endParaRPr>
          </a:p>
          <a:p>
            <a:pPr marR="0" algn="l" defTabSz="584200" rtl="0" fontAlgn="auto" latinLnBrk="0" hangingPunct="0">
              <a:lnSpc>
                <a:spcPct val="100000"/>
              </a:lnSpc>
              <a:spcBef>
                <a:spcPts val="0"/>
              </a:spcBef>
              <a:spcAft>
                <a:spcPts val="0"/>
              </a:spcAft>
              <a:buClrTx/>
              <a:buSzTx/>
              <a:tabLst/>
            </a:pPr>
            <a:r>
              <a:rPr kumimoji="0" lang="de-DE" sz="2800" b="0" i="1" u="none" strike="noStrike" cap="none" spc="0" normalizeH="0" baseline="0" dirty="0" err="1">
                <a:ln>
                  <a:noFill/>
                </a:ln>
                <a:solidFill>
                  <a:srgbClr val="000000"/>
                </a:solidFill>
                <a:effectLst/>
                <a:uFillTx/>
                <a:latin typeface="Book Antiqua" panose="02040602050305030304" pitchFamily="18" charset="0"/>
                <a:sym typeface="Helvetica Light"/>
              </a:rPr>
              <a:t>What</a:t>
            </a:r>
            <a:r>
              <a:rPr kumimoji="0" lang="de-DE" sz="2800" b="0" i="1" u="none" strike="noStrike" cap="none" spc="0" normalizeH="0" baseline="0" dirty="0">
                <a:ln>
                  <a:noFill/>
                </a:ln>
                <a:solidFill>
                  <a:srgbClr val="000000"/>
                </a:solidFill>
                <a:effectLst/>
                <a:uFillTx/>
                <a:latin typeface="Book Antiqua" panose="02040602050305030304" pitchFamily="18" charset="0"/>
                <a:sym typeface="Helvetica Light"/>
              </a:rPr>
              <a:t> do </a:t>
            </a:r>
            <a:r>
              <a:rPr kumimoji="0" lang="de-DE" sz="2800" b="0" i="1" u="none" strike="noStrike" cap="none" spc="0" normalizeH="0" baseline="0" dirty="0" err="1">
                <a:ln>
                  <a:noFill/>
                </a:ln>
                <a:solidFill>
                  <a:srgbClr val="000000"/>
                </a:solidFill>
                <a:effectLst/>
                <a:uFillTx/>
                <a:latin typeface="Book Antiqua" panose="02040602050305030304" pitchFamily="18" charset="0"/>
                <a:sym typeface="Helvetica Light"/>
              </a:rPr>
              <a:t>we</a:t>
            </a:r>
            <a:r>
              <a:rPr kumimoji="0" lang="de-DE" sz="2800" b="0" i="1"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800" b="0" i="1" u="none" strike="noStrike" cap="none" spc="0" normalizeH="0" baseline="0" dirty="0" err="1">
                <a:ln>
                  <a:noFill/>
                </a:ln>
                <a:solidFill>
                  <a:srgbClr val="000000"/>
                </a:solidFill>
                <a:effectLst/>
                <a:uFillTx/>
                <a:latin typeface="Book Antiqua" panose="02040602050305030304" pitchFamily="18" charset="0"/>
                <a:sym typeface="Helvetica Light"/>
              </a:rPr>
              <a:t>learn</a:t>
            </a:r>
            <a:r>
              <a:rPr kumimoji="0" lang="de-DE" sz="2800" b="0" i="1"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800" b="0" i="1" u="none" strike="noStrike" cap="none" spc="0" normalizeH="0" baseline="0" dirty="0" err="1">
                <a:ln>
                  <a:noFill/>
                </a:ln>
                <a:solidFill>
                  <a:srgbClr val="000000"/>
                </a:solidFill>
                <a:effectLst/>
                <a:uFillTx/>
                <a:latin typeface="Book Antiqua" panose="02040602050305030304" pitchFamily="18" charset="0"/>
                <a:sym typeface="Helvetica Light"/>
              </a:rPr>
              <a:t>from</a:t>
            </a:r>
            <a:r>
              <a:rPr kumimoji="0" lang="de-DE" sz="2800" b="0" i="1" u="none" strike="noStrike" cap="none" spc="0" normalizeH="0" baseline="0" dirty="0">
                <a:ln>
                  <a:noFill/>
                </a:ln>
                <a:solidFill>
                  <a:srgbClr val="000000"/>
                </a:solidFill>
                <a:effectLst/>
                <a:uFillTx/>
                <a:latin typeface="Book Antiqua" panose="02040602050305030304" pitchFamily="18" charset="0"/>
                <a:sym typeface="Helvetica Light"/>
              </a:rPr>
              <a:t> this?</a:t>
            </a:r>
          </a:p>
          <a:p>
            <a:pPr marR="0" algn="l" defTabSz="584200" rtl="0" fontAlgn="auto" latinLnBrk="0" hangingPunct="0">
              <a:lnSpc>
                <a:spcPct val="100000"/>
              </a:lnSpc>
              <a:spcBef>
                <a:spcPts val="0"/>
              </a:spcBef>
              <a:spcAft>
                <a:spcPts val="0"/>
              </a:spcAft>
              <a:buClrTx/>
              <a:buSzTx/>
              <a:tabLst/>
            </a:pPr>
            <a:r>
              <a:rPr lang="de-DE" sz="2800" i="1" dirty="0">
                <a:latin typeface="Book Antiqua" panose="02040602050305030304" pitchFamily="18" charset="0"/>
              </a:rPr>
              <a:t>1.	</a:t>
            </a:r>
            <a:r>
              <a:rPr lang="de-DE" sz="2800" i="1" dirty="0" err="1">
                <a:latin typeface="Book Antiqua" panose="02040602050305030304" pitchFamily="18" charset="0"/>
              </a:rPr>
              <a:t>Quanta</a:t>
            </a:r>
            <a:r>
              <a:rPr lang="de-DE" sz="2800" i="1" dirty="0">
                <a:latin typeface="Book Antiqua" panose="02040602050305030304" pitchFamily="18" charset="0"/>
              </a:rPr>
              <a:t> </a:t>
            </a:r>
            <a:r>
              <a:rPr lang="de-DE" sz="2800" i="1" dirty="0" err="1">
                <a:latin typeface="Book Antiqua" panose="02040602050305030304" pitchFamily="18" charset="0"/>
              </a:rPr>
              <a:t>are</a:t>
            </a:r>
            <a:r>
              <a:rPr lang="de-DE" sz="2800" i="1" dirty="0">
                <a:latin typeface="Book Antiqua" panose="02040602050305030304" pitchFamily="18" charset="0"/>
              </a:rPr>
              <a:t> </a:t>
            </a:r>
            <a:r>
              <a:rPr lang="de-DE" sz="2800" i="1" dirty="0" err="1">
                <a:latin typeface="Book Antiqua" panose="02040602050305030304" pitchFamily="18" charset="0"/>
              </a:rPr>
              <a:t>positively</a:t>
            </a:r>
            <a:r>
              <a:rPr lang="de-DE" sz="2800" i="1" dirty="0">
                <a:latin typeface="Book Antiqua" panose="02040602050305030304" pitchFamily="18" charset="0"/>
              </a:rPr>
              <a:t> </a:t>
            </a:r>
            <a:r>
              <a:rPr lang="de-DE" sz="2800" i="1" dirty="0" err="1">
                <a:latin typeface="Book Antiqua" panose="02040602050305030304" pitchFamily="18" charset="0"/>
              </a:rPr>
              <a:t>connoted</a:t>
            </a:r>
            <a:r>
              <a:rPr lang="de-DE" sz="2800" i="1" dirty="0">
                <a:latin typeface="Book Antiqua" panose="02040602050305030304" pitchFamily="18" charset="0"/>
              </a:rPr>
              <a:t>: </a:t>
            </a:r>
            <a:r>
              <a:rPr lang="de-DE" sz="2800" i="1" dirty="0" err="1">
                <a:latin typeface="Book Antiqua" panose="02040602050305030304" pitchFamily="18" charset="0"/>
              </a:rPr>
              <a:t>the</a:t>
            </a:r>
            <a:r>
              <a:rPr lang="de-DE" sz="2800" i="1" dirty="0">
                <a:latin typeface="Book Antiqua" panose="02040602050305030304" pitchFamily="18" charset="0"/>
              </a:rPr>
              <a:t> </a:t>
            </a:r>
            <a:r>
              <a:rPr lang="de-DE" sz="2800" i="1" dirty="0" err="1">
                <a:latin typeface="Book Antiqua" panose="02040602050305030304" pitchFamily="18" charset="0"/>
              </a:rPr>
              <a:t>quantum</a:t>
            </a:r>
            <a:r>
              <a:rPr lang="de-DE" sz="2800" i="1" dirty="0">
                <a:latin typeface="Book Antiqua" panose="02040602050305030304" pitchFamily="18" charset="0"/>
              </a:rPr>
              <a:t> </a:t>
            </a:r>
            <a:r>
              <a:rPr lang="de-DE" sz="2800" i="1" dirty="0" err="1">
                <a:latin typeface="Book Antiqua" panose="02040602050305030304" pitchFamily="18" charset="0"/>
              </a:rPr>
              <a:t>leap</a:t>
            </a:r>
            <a:r>
              <a:rPr lang="de-DE" sz="2800" i="1" dirty="0">
                <a:latin typeface="Book Antiqua" panose="02040602050305030304" pitchFamily="18" charset="0"/>
              </a:rPr>
              <a:t> </a:t>
            </a:r>
            <a:r>
              <a:rPr lang="de-DE" sz="2800" i="1" dirty="0" err="1">
                <a:latin typeface="Book Antiqua" panose="02040602050305030304" pitchFamily="18" charset="0"/>
              </a:rPr>
              <a:t>means</a:t>
            </a:r>
            <a:r>
              <a:rPr lang="de-DE" sz="2800" i="1" dirty="0">
                <a:latin typeface="Book Antiqua" panose="02040602050305030304" pitchFamily="18" charset="0"/>
              </a:rPr>
              <a:t> positive </a:t>
            </a:r>
            <a:r>
              <a:rPr lang="de-DE" sz="2800" i="1" dirty="0" err="1">
                <a:latin typeface="Book Antiqua" panose="02040602050305030304" pitchFamily="18" charset="0"/>
              </a:rPr>
              <a:t>progress</a:t>
            </a:r>
            <a:endParaRPr lang="de-DE" sz="2800" i="1" dirty="0">
              <a:latin typeface="Book Antiqua" panose="02040602050305030304" pitchFamily="18" charset="0"/>
            </a:endParaRPr>
          </a:p>
          <a:p>
            <a:pPr marR="0" algn="l" defTabSz="584200" rtl="0" fontAlgn="auto" latinLnBrk="0" hangingPunct="0">
              <a:lnSpc>
                <a:spcPct val="100000"/>
              </a:lnSpc>
              <a:spcBef>
                <a:spcPts val="0"/>
              </a:spcBef>
              <a:spcAft>
                <a:spcPts val="0"/>
              </a:spcAft>
              <a:buClrTx/>
              <a:buSzTx/>
              <a:tabLst/>
            </a:pPr>
            <a:r>
              <a:rPr lang="de-DE" sz="2800" i="1" dirty="0">
                <a:latin typeface="Book Antiqua" panose="02040602050305030304" pitchFamily="18" charset="0"/>
              </a:rPr>
              <a:t>2.	Atoms </a:t>
            </a:r>
            <a:r>
              <a:rPr lang="de-DE" sz="2800" i="1" dirty="0" err="1">
                <a:latin typeface="Book Antiqua" panose="02040602050305030304" pitchFamily="18" charset="0"/>
              </a:rPr>
              <a:t>are</a:t>
            </a:r>
            <a:r>
              <a:rPr lang="de-DE" sz="2800" i="1" dirty="0">
                <a:latin typeface="Book Antiqua" panose="02040602050305030304" pitchFamily="18" charset="0"/>
              </a:rPr>
              <a:t> </a:t>
            </a:r>
            <a:r>
              <a:rPr lang="de-DE" sz="2800" i="1" dirty="0" err="1">
                <a:latin typeface="Book Antiqua" panose="02040602050305030304" pitchFamily="18" charset="0"/>
              </a:rPr>
              <a:t>fear</a:t>
            </a:r>
            <a:r>
              <a:rPr lang="de-DE" sz="2800" i="1" dirty="0">
                <a:latin typeface="Book Antiqua" panose="02040602050305030304" pitchFamily="18" charset="0"/>
              </a:rPr>
              <a:t> </a:t>
            </a:r>
            <a:r>
              <a:rPr lang="de-DE" sz="2800" i="1" dirty="0" err="1">
                <a:latin typeface="Book Antiqua" panose="02040602050305030304" pitchFamily="18" charset="0"/>
              </a:rPr>
              <a:t>possessed</a:t>
            </a:r>
            <a:r>
              <a:rPr lang="de-DE" sz="2800" i="1" dirty="0">
                <a:latin typeface="Book Antiqua" panose="02040602050305030304" pitchFamily="18" charset="0"/>
              </a:rPr>
              <a:t>: </a:t>
            </a:r>
            <a:r>
              <a:rPr lang="de-DE" sz="2800" i="1" dirty="0" err="1">
                <a:latin typeface="Book Antiqua" panose="02040602050305030304" pitchFamily="18" charset="0"/>
              </a:rPr>
              <a:t>atomic</a:t>
            </a:r>
            <a:r>
              <a:rPr lang="de-DE" sz="2800" i="1" dirty="0">
                <a:latin typeface="Book Antiqua" panose="02040602050305030304" pitchFamily="18" charset="0"/>
              </a:rPr>
              <a:t> bomb, </a:t>
            </a:r>
            <a:r>
              <a:rPr lang="de-DE" sz="2800" i="1" dirty="0" err="1">
                <a:latin typeface="Book Antiqua" panose="02040602050305030304" pitchFamily="18" charset="0"/>
              </a:rPr>
              <a:t>nuclear</a:t>
            </a:r>
            <a:r>
              <a:rPr lang="de-DE" sz="2800" i="1" dirty="0">
                <a:latin typeface="Book Antiqua" panose="02040602050305030304" pitchFamily="18" charset="0"/>
              </a:rPr>
              <a:t> power plants</a:t>
            </a:r>
          </a:p>
          <a:p>
            <a:pPr marR="0" algn="l" defTabSz="584200" rtl="0" fontAlgn="auto" latinLnBrk="0" hangingPunct="0">
              <a:lnSpc>
                <a:spcPct val="100000"/>
              </a:lnSpc>
              <a:spcBef>
                <a:spcPts val="0"/>
              </a:spcBef>
              <a:spcAft>
                <a:spcPts val="0"/>
              </a:spcAft>
              <a:buClrTx/>
              <a:buSzTx/>
              <a:tabLst/>
            </a:pPr>
            <a:r>
              <a:rPr lang="de-DE" sz="2800" i="1" dirty="0">
                <a:latin typeface="Book Antiqua" panose="02040602050305030304" pitchFamily="18" charset="0"/>
              </a:rPr>
              <a:t>3.	</a:t>
            </a:r>
            <a:r>
              <a:rPr kumimoji="0" lang="de-DE" sz="2800" b="0" i="1" u="none" strike="noStrike" cap="none" spc="0" normalizeH="0" baseline="0" dirty="0" err="1">
                <a:ln>
                  <a:noFill/>
                </a:ln>
                <a:solidFill>
                  <a:srgbClr val="000000"/>
                </a:solidFill>
                <a:effectLst/>
                <a:uFillTx/>
                <a:latin typeface="Book Antiqua" panose="02040602050305030304" pitchFamily="18" charset="0"/>
                <a:sym typeface="Helvetica Light"/>
              </a:rPr>
              <a:t>She</a:t>
            </a:r>
            <a:r>
              <a:rPr kumimoji="0" lang="de-DE" sz="2800" b="0" i="1" u="none" strike="noStrike" cap="none" spc="0" normalizeH="0" baseline="0" dirty="0">
                <a:ln>
                  <a:noFill/>
                </a:ln>
                <a:solidFill>
                  <a:srgbClr val="000000"/>
                </a:solidFill>
                <a:effectLst/>
                <a:uFillTx/>
                <a:latin typeface="Book Antiqua" panose="02040602050305030304" pitchFamily="18" charset="0"/>
                <a:sym typeface="Helvetica Light"/>
              </a:rPr>
              <a:t> and </a:t>
            </a:r>
            <a:r>
              <a:rPr kumimoji="0" lang="de-DE" sz="2800" b="0" i="1" u="none" strike="noStrike" cap="none" spc="0" normalizeH="0" baseline="0" dirty="0" err="1">
                <a:ln>
                  <a:noFill/>
                </a:ln>
                <a:solidFill>
                  <a:srgbClr val="000000"/>
                </a:solidFill>
                <a:effectLst/>
                <a:uFillTx/>
                <a:latin typeface="Book Antiqua" panose="02040602050305030304" pitchFamily="18" charset="0"/>
                <a:sym typeface="Helvetica Light"/>
              </a:rPr>
              <a:t>most</a:t>
            </a:r>
            <a:r>
              <a:rPr kumimoji="0" lang="de-DE" sz="2800" b="0" i="1"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800" b="0" i="1" u="none" strike="noStrike" cap="none" spc="0" normalizeH="0" baseline="0" dirty="0" err="1">
                <a:ln>
                  <a:noFill/>
                </a:ln>
                <a:solidFill>
                  <a:srgbClr val="000000"/>
                </a:solidFill>
                <a:effectLst/>
                <a:uFillTx/>
                <a:latin typeface="Book Antiqua" panose="02040602050305030304" pitchFamily="18" charset="0"/>
                <a:sym typeface="Helvetica Light"/>
              </a:rPr>
              <a:t>adults</a:t>
            </a:r>
            <a:r>
              <a:rPr kumimoji="0" lang="de-DE" sz="2800" b="0" i="1" u="none" strike="noStrike" cap="none" spc="0" normalizeH="0" baseline="0" dirty="0">
                <a:ln>
                  <a:noFill/>
                </a:ln>
                <a:solidFill>
                  <a:srgbClr val="000000"/>
                </a:solidFill>
                <a:effectLst/>
                <a:uFillTx/>
                <a:latin typeface="Book Antiqua" panose="02040602050305030304" pitchFamily="18" charset="0"/>
                <a:sym typeface="Helvetica Light"/>
              </a:rPr>
              <a:t> do </a:t>
            </a:r>
            <a:r>
              <a:rPr kumimoji="0" lang="de-DE" sz="2800" b="0" i="1" u="none" strike="noStrike" cap="none" spc="0" normalizeH="0" baseline="0" dirty="0" err="1">
                <a:ln>
                  <a:noFill/>
                </a:ln>
                <a:solidFill>
                  <a:srgbClr val="000000"/>
                </a:solidFill>
                <a:effectLst/>
                <a:uFillTx/>
                <a:latin typeface="Book Antiqua" panose="02040602050305030304" pitchFamily="18" charset="0"/>
                <a:sym typeface="Helvetica Light"/>
              </a:rPr>
              <a:t>no</a:t>
            </a:r>
            <a:r>
              <a:rPr kumimoji="0" lang="de-DE" sz="2800" b="0" i="1"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800" b="0" i="1" u="none" strike="noStrike" cap="none" spc="0" normalizeH="0" baseline="0" dirty="0" err="1">
                <a:ln>
                  <a:noFill/>
                </a:ln>
                <a:solidFill>
                  <a:srgbClr val="000000"/>
                </a:solidFill>
                <a:effectLst/>
                <a:uFillTx/>
                <a:latin typeface="Book Antiqua" panose="02040602050305030304" pitchFamily="18" charset="0"/>
                <a:sym typeface="Helvetica Light"/>
              </a:rPr>
              <a:t>even</a:t>
            </a:r>
            <a:r>
              <a:rPr kumimoji="0" lang="de-DE" sz="2800" b="0" i="1"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800" b="0" i="1" u="none" strike="noStrike" cap="none" spc="0" normalizeH="0" baseline="0" dirty="0" err="1">
                <a:ln>
                  <a:noFill/>
                </a:ln>
                <a:solidFill>
                  <a:srgbClr val="000000"/>
                </a:solidFill>
                <a:effectLst/>
                <a:uFillTx/>
                <a:latin typeface="Book Antiqua" panose="02040602050305030304" pitchFamily="18" charset="0"/>
                <a:sym typeface="Helvetica Light"/>
              </a:rPr>
              <a:t>have</a:t>
            </a:r>
            <a:r>
              <a:rPr kumimoji="0" lang="de-DE" sz="2800" b="0" i="1" u="none" strike="noStrike" cap="none" spc="0" normalizeH="0" baseline="0" dirty="0">
                <a:ln>
                  <a:noFill/>
                </a:ln>
                <a:solidFill>
                  <a:srgbClr val="000000"/>
                </a:solidFill>
                <a:effectLst/>
                <a:uFillTx/>
                <a:latin typeface="Book Antiqua" panose="02040602050305030304" pitchFamily="18" charset="0"/>
                <a:sym typeface="Helvetica Light"/>
              </a:rPr>
              <a:t> a </a:t>
            </a:r>
            <a:r>
              <a:rPr kumimoji="0" lang="de-DE" sz="2800" b="0" i="1" u="none" strike="noStrike" cap="none" spc="0" normalizeH="0" baseline="0" dirty="0" err="1">
                <a:ln>
                  <a:noFill/>
                </a:ln>
                <a:solidFill>
                  <a:srgbClr val="000000"/>
                </a:solidFill>
                <a:effectLst/>
                <a:uFillTx/>
                <a:latin typeface="Book Antiqua" panose="02040602050305030304" pitchFamily="18" charset="0"/>
                <a:sym typeface="Helvetica Light"/>
              </a:rPr>
              <a:t>minimum</a:t>
            </a:r>
            <a:r>
              <a:rPr kumimoji="0" lang="de-DE" sz="2800" b="0" i="1"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800" b="0" i="1" u="none" strike="noStrike" cap="none" spc="0" normalizeH="0" baseline="0" dirty="0" err="1">
                <a:ln>
                  <a:noFill/>
                </a:ln>
                <a:solidFill>
                  <a:srgbClr val="000000"/>
                </a:solidFill>
                <a:effectLst/>
                <a:uFillTx/>
                <a:latin typeface="Book Antiqua" panose="02040602050305030304" pitchFamily="18" charset="0"/>
                <a:sym typeface="Helvetica Light"/>
              </a:rPr>
              <a:t>basic</a:t>
            </a:r>
            <a:r>
              <a:rPr kumimoji="0" lang="de-DE" sz="2800" b="0" i="1"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800" b="0" i="1" u="none" strike="noStrike" cap="none" spc="0" normalizeH="0" baseline="0" dirty="0" err="1">
                <a:ln>
                  <a:noFill/>
                </a:ln>
                <a:solidFill>
                  <a:srgbClr val="000000"/>
                </a:solidFill>
                <a:effectLst/>
                <a:uFillTx/>
                <a:latin typeface="Book Antiqua" panose="02040602050305030304" pitchFamily="18" charset="0"/>
                <a:sym typeface="Helvetica Light"/>
              </a:rPr>
              <a:t>understanding</a:t>
            </a:r>
            <a:r>
              <a:rPr kumimoji="0" lang="de-DE" sz="2800" b="0" i="1"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800" b="0" i="1" u="none" strike="noStrike" cap="none" spc="0" normalizeH="0" baseline="0" dirty="0" err="1">
                <a:ln>
                  <a:noFill/>
                </a:ln>
                <a:solidFill>
                  <a:srgbClr val="000000"/>
                </a:solidFill>
                <a:effectLst/>
                <a:uFillTx/>
                <a:latin typeface="Book Antiqua" panose="02040602050305030304" pitchFamily="18" charset="0"/>
                <a:sym typeface="Helvetica Light"/>
              </a:rPr>
              <a:t>of</a:t>
            </a:r>
            <a:r>
              <a:rPr kumimoji="0" lang="de-DE" sz="2800" b="0" i="1"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800" b="0" i="1" u="none" strike="noStrike" cap="none" spc="0" normalizeH="0" baseline="0" dirty="0" err="1">
                <a:ln>
                  <a:noFill/>
                </a:ln>
                <a:solidFill>
                  <a:srgbClr val="000000"/>
                </a:solidFill>
                <a:effectLst/>
                <a:uFillTx/>
                <a:latin typeface="Book Antiqua" panose="02040602050305030304" pitchFamily="18" charset="0"/>
                <a:sym typeface="Helvetica Light"/>
              </a:rPr>
              <a:t>natural</a:t>
            </a:r>
            <a:r>
              <a:rPr kumimoji="0" lang="de-DE" sz="2800" b="0" i="1"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800" b="0" i="1" u="none" strike="noStrike" cap="none" spc="0" normalizeH="0" baseline="0" dirty="0" err="1">
                <a:ln>
                  <a:noFill/>
                </a:ln>
                <a:solidFill>
                  <a:srgbClr val="000000"/>
                </a:solidFill>
                <a:effectLst/>
                <a:uFillTx/>
                <a:latin typeface="Book Antiqua" panose="02040602050305030304" pitchFamily="18" charset="0"/>
                <a:sym typeface="Helvetica Light"/>
              </a:rPr>
              <a:t>sciences</a:t>
            </a:r>
            <a:r>
              <a:rPr kumimoji="0" lang="de-DE" sz="2800" b="0" i="1"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800" b="0" i="1" u="none" strike="noStrike" cap="none" spc="0" normalizeH="0" baseline="0" dirty="0" err="1">
                <a:ln>
                  <a:noFill/>
                </a:ln>
                <a:solidFill>
                  <a:srgbClr val="000000"/>
                </a:solidFill>
                <a:effectLst/>
                <a:uFillTx/>
                <a:latin typeface="Book Antiqua" panose="02040602050305030304" pitchFamily="18" charset="0"/>
                <a:sym typeface="Helvetica Light"/>
              </a:rPr>
              <a:t>particles</a:t>
            </a:r>
            <a:r>
              <a:rPr kumimoji="0" lang="de-DE" sz="2800" b="0" i="1" u="none" strike="noStrike" cap="none" spc="0" normalizeH="0" baseline="0" dirty="0">
                <a:ln>
                  <a:noFill/>
                </a:ln>
                <a:solidFill>
                  <a:srgbClr val="000000"/>
                </a:solidFill>
                <a:effectLst/>
                <a:uFillTx/>
                <a:latin typeface="Book Antiqua" panose="02040602050305030304" pitchFamily="18" charset="0"/>
                <a:sym typeface="Helvetica Light"/>
              </a:rPr>
              <a:t>, …)</a:t>
            </a:r>
          </a:p>
          <a:p>
            <a:pPr marR="0" algn="l" defTabSz="584200" rtl="0" fontAlgn="auto" latinLnBrk="0" hangingPunct="0">
              <a:lnSpc>
                <a:spcPct val="100000"/>
              </a:lnSpc>
              <a:spcBef>
                <a:spcPts val="0"/>
              </a:spcBef>
              <a:spcAft>
                <a:spcPts val="0"/>
              </a:spcAft>
              <a:buClrTx/>
              <a:buSzTx/>
              <a:tabLst/>
            </a:pPr>
            <a:r>
              <a:rPr kumimoji="0" lang="de-DE" sz="2800" b="0" i="1" u="none" strike="noStrike" cap="none" spc="0" normalizeH="0" baseline="0" dirty="0">
                <a:ln>
                  <a:noFill/>
                </a:ln>
                <a:solidFill>
                  <a:srgbClr val="000000"/>
                </a:solidFill>
                <a:effectLst/>
                <a:uFillTx/>
                <a:latin typeface="Book Antiqua" panose="02040602050305030304" pitchFamily="18" charset="0"/>
                <a:sym typeface="Helvetica Light"/>
              </a:rPr>
              <a:t>4.	</a:t>
            </a:r>
            <a:r>
              <a:rPr kumimoji="0" lang="de-DE" sz="2800" b="0" i="1" u="none" strike="noStrike" cap="none" spc="0" normalizeH="0" baseline="0" dirty="0" err="1">
                <a:ln>
                  <a:noFill/>
                </a:ln>
                <a:solidFill>
                  <a:srgbClr val="000000"/>
                </a:solidFill>
                <a:effectLst/>
                <a:uFillTx/>
                <a:latin typeface="Book Antiqua" panose="02040602050305030304" pitchFamily="18" charset="0"/>
                <a:sym typeface="Helvetica Light"/>
              </a:rPr>
              <a:t>Instead</a:t>
            </a:r>
            <a:r>
              <a:rPr kumimoji="0" lang="de-DE" sz="2800" b="0" i="1"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800" b="0" i="1" u="none" strike="noStrike" cap="none" spc="0" normalizeH="0" baseline="0" dirty="0" err="1">
                <a:ln>
                  <a:noFill/>
                </a:ln>
                <a:solidFill>
                  <a:srgbClr val="000000"/>
                </a:solidFill>
                <a:effectLst/>
                <a:uFillTx/>
                <a:latin typeface="Book Antiqua" panose="02040602050305030304" pitchFamily="18" charset="0"/>
                <a:sym typeface="Helvetica Light"/>
              </a:rPr>
              <a:t>esoteric</a:t>
            </a:r>
            <a:r>
              <a:rPr kumimoji="0" lang="de-DE" sz="2800" b="0" i="1"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800" b="0" i="1" u="none" strike="noStrike" cap="none" spc="0" normalizeH="0" baseline="0" dirty="0" err="1">
                <a:ln>
                  <a:noFill/>
                </a:ln>
                <a:solidFill>
                  <a:srgbClr val="000000"/>
                </a:solidFill>
                <a:effectLst/>
                <a:uFillTx/>
                <a:latin typeface="Book Antiqua" panose="02040602050305030304" pitchFamily="18" charset="0"/>
                <a:sym typeface="Helvetica Light"/>
              </a:rPr>
              <a:t>vaccination</a:t>
            </a:r>
            <a:r>
              <a:rPr kumimoji="0" lang="de-DE" sz="2800" b="0" i="1"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800" b="0" i="1" u="none" strike="noStrike" cap="none" spc="0" normalizeH="0" baseline="0" dirty="0" err="1">
                <a:ln>
                  <a:noFill/>
                </a:ln>
                <a:solidFill>
                  <a:srgbClr val="000000"/>
                </a:solidFill>
                <a:effectLst/>
                <a:uFillTx/>
                <a:latin typeface="Book Antiqua" panose="02040602050305030304" pitchFamily="18" charset="0"/>
                <a:sym typeface="Helvetica Light"/>
              </a:rPr>
              <a:t>red</a:t>
            </a:r>
            <a:r>
              <a:rPr kumimoji="0" lang="de-DE" sz="2800" b="0" i="1" u="none" strike="noStrike" cap="none" spc="0" normalizeH="0" baseline="0" dirty="0">
                <a:ln>
                  <a:noFill/>
                </a:ln>
                <a:solidFill>
                  <a:srgbClr val="000000"/>
                </a:solidFill>
                <a:effectLst/>
                <a:uFillTx/>
                <a:latin typeface="Book Antiqua" panose="02040602050305030304" pitchFamily="18" charset="0"/>
                <a:sym typeface="Helvetica Light"/>
              </a:rPr>
              <a:t> vs. </a:t>
            </a:r>
            <a:r>
              <a:rPr kumimoji="0" lang="de-DE" sz="2800" b="0" i="1" u="none" strike="noStrike" cap="none" spc="0" normalizeH="0" baseline="0" dirty="0" err="1">
                <a:ln>
                  <a:noFill/>
                </a:ln>
                <a:solidFill>
                  <a:srgbClr val="000000"/>
                </a:solidFill>
                <a:effectLst/>
                <a:uFillTx/>
                <a:latin typeface="Book Antiqua" panose="02040602050305030304" pitchFamily="18" charset="0"/>
                <a:sym typeface="Helvetica Light"/>
              </a:rPr>
              <a:t>green</a:t>
            </a:r>
            <a:r>
              <a:rPr kumimoji="0" lang="de-DE" sz="2800" b="0" i="1"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800" b="0" i="1" u="none" strike="noStrike" cap="none" spc="0" normalizeH="0" baseline="0" dirty="0" err="1">
                <a:ln>
                  <a:noFill/>
                </a:ln>
                <a:solidFill>
                  <a:srgbClr val="000000"/>
                </a:solidFill>
                <a:effectLst/>
                <a:uFillTx/>
                <a:latin typeface="Book Antiqua" panose="02040602050305030304" pitchFamily="18" charset="0"/>
                <a:sym typeface="Helvetica Light"/>
              </a:rPr>
              <a:t>genetic</a:t>
            </a:r>
            <a:r>
              <a:rPr kumimoji="0" lang="de-DE" sz="2800" b="0" i="1"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800" b="0" i="1" u="none" strike="noStrike" cap="none" spc="0" normalizeH="0" baseline="0" dirty="0" err="1">
                <a:ln>
                  <a:noFill/>
                </a:ln>
                <a:solidFill>
                  <a:srgbClr val="000000"/>
                </a:solidFill>
                <a:effectLst/>
                <a:uFillTx/>
                <a:latin typeface="Book Antiqua" panose="02040602050305030304" pitchFamily="18" charset="0"/>
                <a:sym typeface="Helvetica Light"/>
              </a:rPr>
              <a:t>engineering</a:t>
            </a:r>
            <a:endParaRPr kumimoji="0" lang="de-DE" sz="2800" b="0" i="1" u="none" strike="noStrike" cap="none" spc="0" normalizeH="0" baseline="0" dirty="0">
              <a:ln>
                <a:noFill/>
              </a:ln>
              <a:solidFill>
                <a:srgbClr val="000000"/>
              </a:solidFill>
              <a:effectLst/>
              <a:uFillTx/>
              <a:latin typeface="Book Antiqua" panose="02040602050305030304" pitchFamily="18" charset="0"/>
              <a:sym typeface="Helvetica Light"/>
            </a:endParaRPr>
          </a:p>
          <a:p>
            <a:pPr marR="0" algn="l" defTabSz="584200" rtl="0" fontAlgn="auto" latinLnBrk="0" hangingPunct="0">
              <a:lnSpc>
                <a:spcPct val="100000"/>
              </a:lnSpc>
              <a:spcBef>
                <a:spcPts val="0"/>
              </a:spcBef>
              <a:spcAft>
                <a:spcPts val="0"/>
              </a:spcAft>
              <a:buClrTx/>
              <a:buSzTx/>
              <a:tabLst/>
            </a:pPr>
            <a:r>
              <a:rPr kumimoji="0" lang="de-DE" sz="2000" b="0" i="0" u="none" strike="noStrike" cap="none" spc="0" normalizeH="0" baseline="0" dirty="0">
                <a:ln>
                  <a:noFill/>
                </a:ln>
                <a:solidFill>
                  <a:srgbClr val="000000"/>
                </a:solidFill>
                <a:effectLst/>
                <a:uFillTx/>
                <a:latin typeface="Book Antiqua" panose="02040602050305030304" pitchFamily="18" charset="0"/>
                <a:sym typeface="Helvetica Light"/>
              </a:rPr>
              <a:t> </a:t>
            </a:r>
          </a:p>
          <a:p>
            <a:pPr marR="0" algn="l" defTabSz="584200" rtl="0" fontAlgn="auto" latinLnBrk="0" hangingPunct="0">
              <a:lnSpc>
                <a:spcPct val="100000"/>
              </a:lnSpc>
              <a:spcBef>
                <a:spcPts val="0"/>
              </a:spcBef>
              <a:spcAft>
                <a:spcPts val="0"/>
              </a:spcAft>
              <a:buClrTx/>
              <a:buSzTx/>
              <a:tabLst/>
            </a:pPr>
            <a:endParaRPr kumimoji="0" lang="de-DE" sz="2000" b="0" i="0" u="none" strike="noStrike" cap="none" spc="0" normalizeH="0" baseline="0" dirty="0">
              <a:ln>
                <a:noFill/>
              </a:ln>
              <a:solidFill>
                <a:srgbClr val="000000"/>
              </a:solidFill>
              <a:effectLst/>
              <a:uFillTx/>
              <a:latin typeface="Book Antiqua" panose="02040602050305030304" pitchFamily="18" charset="0"/>
              <a:sym typeface="Helvetica Light"/>
            </a:endParaRPr>
          </a:p>
          <a:p>
            <a:pPr marR="0" algn="l" defTabSz="584200" rtl="0" fontAlgn="auto" latinLnBrk="0" hangingPunct="0">
              <a:lnSpc>
                <a:spcPct val="100000"/>
              </a:lnSpc>
              <a:spcBef>
                <a:spcPts val="0"/>
              </a:spcBef>
              <a:spcAft>
                <a:spcPts val="0"/>
              </a:spcAft>
              <a:buClrTx/>
              <a:buSzTx/>
              <a:tabLst/>
            </a:pPr>
            <a:r>
              <a:rPr kumimoji="0" lang="de-DE" sz="3600" b="0" i="0" u="none" strike="noStrike" cap="none" spc="0" normalizeH="0" baseline="0" dirty="0">
                <a:ln>
                  <a:noFill/>
                </a:ln>
                <a:solidFill>
                  <a:srgbClr val="000000"/>
                </a:solidFill>
                <a:effectLst/>
                <a:uFillTx/>
                <a:latin typeface="Book Antiqua" panose="02040602050305030304" pitchFamily="18" charset="0"/>
                <a:sym typeface="Helvetica Light"/>
              </a:rPr>
              <a:t> </a:t>
            </a:r>
          </a:p>
        </p:txBody>
      </p:sp>
    </p:spTree>
    <p:extLst>
      <p:ext uri="{BB962C8B-B14F-4D97-AF65-F5344CB8AC3E}">
        <p14:creationId xmlns:p14="http://schemas.microsoft.com/office/powerpoint/2010/main" val="2518242867"/>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50800" y="8470900"/>
            <a:ext cx="12979400" cy="774700"/>
          </a:xfrm>
          <a:custGeom>
            <a:avLst/>
            <a:gdLst/>
            <a:ahLst/>
            <a:cxnLst>
              <a:cxn ang="0">
                <a:pos x="wd2" y="hd2"/>
              </a:cxn>
              <a:cxn ang="5400000">
                <a:pos x="wd2" y="hd2"/>
              </a:cxn>
              <a:cxn ang="10800000">
                <a:pos x="wd2" y="hd2"/>
              </a:cxn>
              <a:cxn ang="16200000">
                <a:pos x="wd2" y="hd2"/>
              </a:cxn>
            </a:cxnLst>
            <a:rect l="0" t="0" r="r" b="b"/>
            <a:pathLst>
              <a:path w="21600" h="21600" extrusionOk="0">
                <a:moveTo>
                  <a:pt x="0" y="2833"/>
                </a:moveTo>
                <a:lnTo>
                  <a:pt x="21600" y="0"/>
                </a:lnTo>
                <a:lnTo>
                  <a:pt x="21579" y="21600"/>
                </a:lnTo>
                <a:lnTo>
                  <a:pt x="0" y="11331"/>
                </a:lnTo>
                <a:lnTo>
                  <a:pt x="0" y="2833"/>
                </a:lnTo>
                <a:close/>
              </a:path>
            </a:pathLst>
          </a:custGeom>
          <a:solidFill>
            <a:srgbClr val="000000"/>
          </a:solidFill>
          <a:ln w="12700">
            <a:miter lim="400000"/>
          </a:ln>
        </p:spPr>
        <p:txBody>
          <a:bodyPr lIns="25400" tIns="25400" rIns="25400" bIns="25400" anchor="ctr"/>
          <a:lstStyle/>
          <a:p>
            <a:pPr>
              <a:defRPr sz="4200">
                <a:latin typeface="Gill Sans"/>
                <a:ea typeface="Gill Sans"/>
                <a:cs typeface="Gill Sans"/>
                <a:sym typeface="Gill Sans"/>
              </a:defRPr>
            </a:pPr>
            <a:endParaRPr/>
          </a:p>
        </p:txBody>
      </p:sp>
      <p:sp>
        <p:nvSpPr>
          <p:cNvPr id="120" name="Shape 120"/>
          <p:cNvSpPr/>
          <p:nvPr/>
        </p:nvSpPr>
        <p:spPr>
          <a:xfrm>
            <a:off x="8963895" y="8568461"/>
            <a:ext cx="3906938" cy="24987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spAutoFit/>
          </a:bodyPr>
          <a:lstStyle/>
          <a:p>
            <a:pPr algn="r" defTabSz="1168400">
              <a:defRPr sz="1300">
                <a:solidFill>
                  <a:srgbClr val="FFFFFF"/>
                </a:solidFill>
                <a:latin typeface="Helvetica Neue"/>
                <a:ea typeface="Helvetica Neue"/>
                <a:cs typeface="Helvetica Neue"/>
                <a:sym typeface="Helvetica Neue"/>
              </a:defRPr>
            </a:pPr>
            <a:r>
              <a:rPr lang="de-DE" dirty="0">
                <a:latin typeface="Helvetica Neue Medium"/>
                <a:sym typeface="Helvetica Neue Medium"/>
              </a:rPr>
              <a:t>juergen.langlet@t-online.de</a:t>
            </a:r>
            <a:endParaRPr dirty="0">
              <a:latin typeface="Helvetica Neue Light"/>
              <a:ea typeface="Helvetica Neue Light"/>
              <a:cs typeface="Helvetica Neue Light"/>
              <a:sym typeface="Helvetica Neue Light"/>
            </a:endParaRPr>
          </a:p>
        </p:txBody>
      </p:sp>
      <p:sp>
        <p:nvSpPr>
          <p:cNvPr id="121" name="Shape 121"/>
          <p:cNvSpPr/>
          <p:nvPr/>
        </p:nvSpPr>
        <p:spPr>
          <a:xfrm>
            <a:off x="-666106" y="8445500"/>
            <a:ext cx="13852940" cy="1663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309" y="6483"/>
                </a:lnTo>
                <a:lnTo>
                  <a:pt x="21600" y="15752"/>
                </a:lnTo>
                <a:lnTo>
                  <a:pt x="21302" y="19945"/>
                </a:lnTo>
                <a:lnTo>
                  <a:pt x="249" y="21434"/>
                </a:lnTo>
                <a:lnTo>
                  <a:pt x="21" y="21600"/>
                </a:lnTo>
                <a:lnTo>
                  <a:pt x="0" y="0"/>
                </a:lnTo>
                <a:close/>
              </a:path>
            </a:pathLst>
          </a:custGeom>
          <a:solidFill>
            <a:srgbClr val="009EE0"/>
          </a:solidFill>
          <a:ln w="12700">
            <a:miter lim="400000"/>
          </a:ln>
        </p:spPr>
        <p:txBody>
          <a:bodyPr lIns="25400" tIns="25400" rIns="25400" bIns="25400" anchor="ctr"/>
          <a:lstStyle/>
          <a:p>
            <a:pPr>
              <a:defRPr sz="4200">
                <a:latin typeface="Gill Sans"/>
                <a:ea typeface="Gill Sans"/>
                <a:cs typeface="Gill Sans"/>
                <a:sym typeface="Gill Sans"/>
              </a:defRPr>
            </a:pPr>
            <a:endParaRPr dirty="0"/>
          </a:p>
        </p:txBody>
      </p:sp>
      <p:pic>
        <p:nvPicPr>
          <p:cNvPr id="6" name="Grafik 5">
            <a:extLst>
              <a:ext uri="{FF2B5EF4-FFF2-40B4-BE49-F238E27FC236}">
                <a16:creationId xmlns:a16="http://schemas.microsoft.com/office/drawing/2014/main" xmlns="" id="{9FB964B7-A91B-445A-881E-8C2F305C60D3}"/>
              </a:ext>
            </a:extLst>
          </p:cNvPr>
          <p:cNvPicPr/>
          <p:nvPr/>
        </p:nvPicPr>
        <p:blipFill>
          <a:blip r:embed="rId2"/>
          <a:stretch>
            <a:fillRect/>
          </a:stretch>
        </p:blipFill>
        <p:spPr>
          <a:xfrm>
            <a:off x="424815" y="8576627"/>
            <a:ext cx="2096770" cy="1020445"/>
          </a:xfrm>
          <a:prstGeom prst="rect">
            <a:avLst/>
          </a:prstGeom>
        </p:spPr>
      </p:pic>
      <p:sp>
        <p:nvSpPr>
          <p:cNvPr id="2" name="Textfeld 1">
            <a:extLst>
              <a:ext uri="{FF2B5EF4-FFF2-40B4-BE49-F238E27FC236}">
                <a16:creationId xmlns:a16="http://schemas.microsoft.com/office/drawing/2014/main" xmlns="" id="{01A7F307-CA45-449F-AFED-19B44EE48ED3}"/>
              </a:ext>
            </a:extLst>
          </p:cNvPr>
          <p:cNvSpPr txBox="1"/>
          <p:nvPr/>
        </p:nvSpPr>
        <p:spPr>
          <a:xfrm>
            <a:off x="2707234" y="8954204"/>
            <a:ext cx="793326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1800" b="1" i="0" u="none" strike="noStrike" cap="none" spc="0" normalizeH="0" baseline="0" dirty="0">
                <a:ln>
                  <a:noFill/>
                </a:ln>
                <a:solidFill>
                  <a:schemeClr val="bg1"/>
                </a:solidFill>
                <a:effectLst/>
                <a:uFillTx/>
                <a:latin typeface="+mn-lt"/>
                <a:ea typeface="+mn-ea"/>
                <a:cs typeface="+mn-cs"/>
                <a:sym typeface="Helvetica Light"/>
              </a:rPr>
              <a:t>German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Association</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for</a:t>
            </a:r>
            <a:r>
              <a:rPr kumimoji="0" lang="de-DE" sz="1800" b="1" i="0" u="none" strike="noStrike" cap="none" spc="0" normalizeH="0" baseline="0" dirty="0">
                <a:ln>
                  <a:noFill/>
                </a:ln>
                <a:solidFill>
                  <a:schemeClr val="bg1"/>
                </a:solidFill>
                <a:effectLst/>
                <a:uFillTx/>
                <a:latin typeface="+mn-lt"/>
                <a:ea typeface="+mn-ea"/>
                <a:cs typeface="+mn-cs"/>
                <a:sym typeface="Helvetica Light"/>
              </a:rPr>
              <a:t> the Promotion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of</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Mathematical</a:t>
            </a:r>
            <a:r>
              <a:rPr kumimoji="0" lang="de-DE" sz="1800" b="1" i="0" u="none" strike="noStrike" cap="none" spc="0" normalizeH="0" baseline="0" dirty="0">
                <a:ln>
                  <a:noFill/>
                </a:ln>
                <a:solidFill>
                  <a:schemeClr val="bg1"/>
                </a:solidFill>
                <a:effectLst/>
                <a:uFillTx/>
                <a:latin typeface="+mn-lt"/>
                <a:ea typeface="+mn-ea"/>
                <a:cs typeface="+mn-cs"/>
                <a:sym typeface="Helvetica Light"/>
              </a:rPr>
              <a:t> and Scientific Teaching</a:t>
            </a:r>
            <a:r>
              <a:rPr kumimoji="0" lang="de-DE" sz="1800" b="0" i="0" u="none" strike="noStrike" cap="none" spc="0" normalizeH="0" baseline="0" dirty="0">
                <a:ln>
                  <a:noFill/>
                </a:ln>
                <a:solidFill>
                  <a:srgbClr val="000000"/>
                </a:solidFill>
                <a:effectLst/>
                <a:uFillTx/>
                <a:latin typeface="+mn-lt"/>
                <a:ea typeface="+mn-ea"/>
                <a:cs typeface="+mn-cs"/>
                <a:sym typeface="Helvetica Light"/>
              </a:rPr>
              <a:t> </a:t>
            </a:r>
          </a:p>
        </p:txBody>
      </p:sp>
      <p:sp>
        <p:nvSpPr>
          <p:cNvPr id="3" name="Textfeld 2">
            <a:extLst>
              <a:ext uri="{FF2B5EF4-FFF2-40B4-BE49-F238E27FC236}">
                <a16:creationId xmlns:a16="http://schemas.microsoft.com/office/drawing/2014/main" xmlns="" id="{AF3673F0-F481-42DB-B245-539001AC58BB}"/>
              </a:ext>
            </a:extLst>
          </p:cNvPr>
          <p:cNvSpPr txBox="1"/>
          <p:nvPr/>
        </p:nvSpPr>
        <p:spPr>
          <a:xfrm>
            <a:off x="195646" y="57110"/>
            <a:ext cx="1256273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Common Framework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of</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Reference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for</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the Natural Sciences (Minimum Standards</a:t>
            </a:r>
            <a:r>
              <a:rPr kumimoji="0" lang="de-DE" sz="2000" b="0" i="0" u="none" strike="noStrike" cap="none" spc="0" normalizeH="0" baseline="0" dirty="0">
                <a:ln>
                  <a:noFill/>
                </a:ln>
                <a:solidFill>
                  <a:srgbClr val="000000"/>
                </a:solidFill>
                <a:effectLst/>
                <a:highlight>
                  <a:srgbClr val="000080"/>
                </a:highlight>
                <a:uFillTx/>
                <a:latin typeface="+mn-lt"/>
                <a:ea typeface="+mn-ea"/>
                <a:cs typeface="+mn-cs"/>
                <a:sym typeface="Helvetica Light"/>
              </a:rPr>
              <a:t>)</a:t>
            </a:r>
          </a:p>
        </p:txBody>
      </p:sp>
      <p:sp>
        <p:nvSpPr>
          <p:cNvPr id="5" name="Rechteck 4">
            <a:extLst>
              <a:ext uri="{FF2B5EF4-FFF2-40B4-BE49-F238E27FC236}">
                <a16:creationId xmlns:a16="http://schemas.microsoft.com/office/drawing/2014/main" xmlns="" id="{C3863134-285F-4E0E-A0AD-032AB4AB9C42}"/>
              </a:ext>
            </a:extLst>
          </p:cNvPr>
          <p:cNvSpPr/>
          <p:nvPr/>
        </p:nvSpPr>
        <p:spPr>
          <a:xfrm>
            <a:off x="195646" y="610148"/>
            <a:ext cx="12562733" cy="7201972"/>
          </a:xfrm>
          <a:prstGeom prst="rect">
            <a:avLst/>
          </a:prstGeom>
        </p:spPr>
        <p:txBody>
          <a:bodyPr wrap="square">
            <a:spAutoFit/>
          </a:bodyPr>
          <a:lstStyle/>
          <a:p>
            <a:pPr algn="l"/>
            <a:r>
              <a:rPr lang="en-US" sz="3000" b="1" dirty="0">
                <a:solidFill>
                  <a:schemeClr val="accent1">
                    <a:lumMod val="50000"/>
                  </a:schemeClr>
                </a:solidFill>
                <a:latin typeface="Book Antiqua" panose="02040602050305030304" pitchFamily="18" charset="0"/>
              </a:rPr>
              <a:t>Evolution: to explain history of nature on the basis of natural sciences</a:t>
            </a:r>
          </a:p>
          <a:p>
            <a:pPr algn="l"/>
            <a:r>
              <a:rPr lang="de-DE" sz="2400" dirty="0">
                <a:solidFill>
                  <a:schemeClr val="tx1"/>
                </a:solidFill>
                <a:latin typeface="Book Antiqua" panose="02040602050305030304" pitchFamily="18" charset="0"/>
              </a:rPr>
              <a:t>B1</a:t>
            </a:r>
          </a:p>
          <a:p>
            <a:pPr algn="l"/>
            <a:r>
              <a:rPr lang="de-DE" sz="2400" dirty="0">
                <a:solidFill>
                  <a:schemeClr val="tx1"/>
                </a:solidFill>
                <a:latin typeface="Book Antiqua" panose="02040602050305030304" pitchFamily="18" charset="0"/>
              </a:rPr>
              <a:t>- </a:t>
            </a:r>
            <a:r>
              <a:rPr lang="de-DE" sz="2400" dirty="0" err="1">
                <a:latin typeface="Book Antiqua" panose="02040602050305030304" pitchFamily="18" charset="0"/>
              </a:rPr>
              <a:t>can</a:t>
            </a:r>
            <a:r>
              <a:rPr lang="de-DE" sz="2400" dirty="0">
                <a:latin typeface="Book Antiqua" panose="02040602050305030304" pitchFamily="18" charset="0"/>
              </a:rPr>
              <a:t> </a:t>
            </a:r>
            <a:r>
              <a:rPr lang="de-DE" sz="2400" dirty="0" err="1">
                <a:latin typeface="Book Antiqua" panose="02040602050305030304" pitchFamily="18" charset="0"/>
              </a:rPr>
              <a:t>describe</a:t>
            </a:r>
            <a:r>
              <a:rPr lang="de-DE" sz="2400" dirty="0">
                <a:latin typeface="Book Antiqua" panose="02040602050305030304" pitchFamily="18" charset="0"/>
              </a:rPr>
              <a:t> </a:t>
            </a:r>
            <a:r>
              <a:rPr lang="de-DE" sz="2400" dirty="0" err="1">
                <a:latin typeface="Book Antiqua" panose="02040602050305030304" pitchFamily="18" charset="0"/>
              </a:rPr>
              <a:t>how</a:t>
            </a:r>
            <a:r>
              <a:rPr lang="de-DE" sz="2400" dirty="0">
                <a:latin typeface="Book Antiqua" panose="02040602050305030304" pitchFamily="18" charset="0"/>
              </a:rPr>
              <a:t> the </a:t>
            </a:r>
            <a:r>
              <a:rPr lang="de-DE" sz="2400" dirty="0" err="1">
                <a:latin typeface="Book Antiqua" panose="02040602050305030304" pitchFamily="18" charset="0"/>
              </a:rPr>
              <a:t>Eartch</a:t>
            </a:r>
            <a:r>
              <a:rPr lang="de-DE" sz="2400" dirty="0">
                <a:latin typeface="Book Antiqua" panose="02040602050305030304" pitchFamily="18" charset="0"/>
              </a:rPr>
              <a:t> </a:t>
            </a:r>
            <a:r>
              <a:rPr lang="de-DE" sz="2400" dirty="0" err="1">
                <a:latin typeface="Book Antiqua" panose="02040602050305030304" pitchFamily="18" charset="0"/>
              </a:rPr>
              <a:t>has</a:t>
            </a:r>
            <a:r>
              <a:rPr lang="de-DE" sz="2400" dirty="0">
                <a:latin typeface="Book Antiqua" panose="02040602050305030304" pitchFamily="18" charset="0"/>
              </a:rPr>
              <a:t> </a:t>
            </a:r>
            <a:r>
              <a:rPr lang="de-DE" sz="2400" dirty="0" err="1">
                <a:latin typeface="Book Antiqua" panose="02040602050305030304" pitchFamily="18" charset="0"/>
              </a:rPr>
              <a:t>been</a:t>
            </a:r>
            <a:r>
              <a:rPr lang="de-DE" sz="2400" dirty="0">
                <a:latin typeface="Book Antiqua" panose="02040602050305030304" pitchFamily="18" charset="0"/>
              </a:rPr>
              <a:t> </a:t>
            </a:r>
            <a:r>
              <a:rPr lang="de-DE" sz="2400" dirty="0" err="1">
                <a:latin typeface="Book Antiqua" panose="02040602050305030304" pitchFamily="18" charset="0"/>
              </a:rPr>
              <a:t>transformed</a:t>
            </a:r>
            <a:r>
              <a:rPr lang="de-DE" sz="2400" dirty="0">
                <a:latin typeface="Book Antiqua" panose="02040602050305030304" pitchFamily="18" charset="0"/>
              </a:rPr>
              <a:t> </a:t>
            </a:r>
            <a:r>
              <a:rPr lang="de-DE" sz="2400" dirty="0" err="1">
                <a:latin typeface="Book Antiqua" panose="02040602050305030304" pitchFamily="18" charset="0"/>
              </a:rPr>
              <a:t>by</a:t>
            </a:r>
            <a:r>
              <a:rPr lang="de-DE" sz="2400" dirty="0">
                <a:latin typeface="Book Antiqua" panose="02040602050305030304" pitchFamily="18" charset="0"/>
              </a:rPr>
              <a:t> </a:t>
            </a:r>
            <a:r>
              <a:rPr lang="de-DE" sz="2400" dirty="0" err="1">
                <a:latin typeface="Book Antiqua" panose="02040602050305030304" pitchFamily="18" charset="0"/>
              </a:rPr>
              <a:t>living</a:t>
            </a:r>
            <a:r>
              <a:rPr lang="de-DE" sz="2400" dirty="0">
                <a:latin typeface="Book Antiqua" panose="02040602050305030304" pitchFamily="18" charset="0"/>
              </a:rPr>
              <a:t> </a:t>
            </a:r>
            <a:r>
              <a:rPr lang="de-DE" sz="2400" dirty="0" err="1">
                <a:latin typeface="Book Antiqua" panose="02040602050305030304" pitchFamily="18" charset="0"/>
              </a:rPr>
              <a:t>things</a:t>
            </a:r>
            <a:r>
              <a:rPr lang="de-DE" sz="2400" dirty="0">
                <a:latin typeface="Book Antiqua" panose="02040602050305030304" pitchFamily="18" charset="0"/>
              </a:rPr>
              <a:t> </a:t>
            </a:r>
            <a:r>
              <a:rPr lang="de-DE" sz="2400" dirty="0" err="1">
                <a:latin typeface="Book Antiqua" panose="02040602050305030304" pitchFamily="18" charset="0"/>
              </a:rPr>
              <a:t>throughout</a:t>
            </a:r>
            <a:r>
              <a:rPr lang="de-DE" sz="2400" dirty="0">
                <a:latin typeface="Book Antiqua" panose="02040602050305030304" pitchFamily="18" charset="0"/>
              </a:rPr>
              <a:t> </a:t>
            </a:r>
            <a:r>
              <a:rPr lang="de-DE" sz="2400" dirty="0" err="1">
                <a:latin typeface="Book Antiqua" panose="02040602050305030304" pitchFamily="18" charset="0"/>
              </a:rPr>
              <a:t>its</a:t>
            </a:r>
            <a:r>
              <a:rPr lang="de-DE" sz="2400" dirty="0">
                <a:latin typeface="Book Antiqua" panose="02040602050305030304" pitchFamily="18" charset="0"/>
              </a:rPr>
              <a:t> history.</a:t>
            </a:r>
          </a:p>
          <a:p>
            <a:pPr algn="l"/>
            <a:r>
              <a:rPr lang="de-DE" sz="2400" dirty="0">
                <a:solidFill>
                  <a:schemeClr val="accent1"/>
                </a:solidFill>
                <a:latin typeface="Book Antiqua" panose="02040602050305030304" pitchFamily="18" charset="0"/>
              </a:rPr>
              <a:t>Living </a:t>
            </a:r>
            <a:r>
              <a:rPr lang="de-DE" sz="2400" dirty="0" err="1">
                <a:solidFill>
                  <a:schemeClr val="accent1"/>
                </a:solidFill>
                <a:latin typeface="Book Antiqua" panose="02040602050305030304" pitchFamily="18" charset="0"/>
              </a:rPr>
              <a:t>things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are</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passively</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adapted</a:t>
            </a:r>
            <a:r>
              <a:rPr lang="de-DE" sz="2400" dirty="0">
                <a:solidFill>
                  <a:schemeClr val="accent1"/>
                </a:solidFill>
                <a:latin typeface="Book Antiqua" panose="02040602050305030304" pitchFamily="18" charset="0"/>
              </a:rPr>
              <a:t> to </a:t>
            </a:r>
            <a:r>
              <a:rPr lang="de-DE" sz="2400" dirty="0" err="1">
                <a:solidFill>
                  <a:schemeClr val="accent1"/>
                </a:solidFill>
                <a:latin typeface="Book Antiqua" panose="02040602050305030304" pitchFamily="18" charset="0"/>
              </a:rPr>
              <a:t>their</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environment</a:t>
            </a:r>
            <a:r>
              <a:rPr lang="de-DE" sz="2400" dirty="0">
                <a:solidFill>
                  <a:schemeClr val="accent1"/>
                </a:solidFill>
                <a:latin typeface="Book Antiqua" panose="02040602050305030304" pitchFamily="18" charset="0"/>
              </a:rPr>
              <a:t>.</a:t>
            </a:r>
          </a:p>
          <a:p>
            <a:pPr algn="l"/>
            <a:r>
              <a:rPr lang="de-DE" sz="2400" dirty="0">
                <a:solidFill>
                  <a:schemeClr val="tx1"/>
                </a:solidFill>
                <a:latin typeface="Book Antiqua" panose="02040602050305030304" pitchFamily="18" charset="0"/>
              </a:rPr>
              <a:t>B1+</a:t>
            </a:r>
            <a:r>
              <a:rPr lang="de-DE" sz="2400" dirty="0">
                <a:solidFill>
                  <a:schemeClr val="accent1"/>
                </a:solidFill>
                <a:latin typeface="Book Antiqua" panose="02040602050305030304" pitchFamily="18" charset="0"/>
              </a:rPr>
              <a:t> </a:t>
            </a:r>
          </a:p>
          <a:p>
            <a:pPr algn="l"/>
            <a:r>
              <a:rPr lang="de-DE" sz="2400" dirty="0">
                <a:latin typeface="Book Antiqua" panose="02040602050305030304" pitchFamily="18" charset="0"/>
              </a:rPr>
              <a:t>- </a:t>
            </a:r>
            <a:r>
              <a:rPr lang="de-DE" sz="2400" dirty="0" err="1">
                <a:latin typeface="Book Antiqua" panose="02040602050305030304" pitchFamily="18" charset="0"/>
              </a:rPr>
              <a:t>can</a:t>
            </a:r>
            <a:r>
              <a:rPr lang="de-DE" sz="2400" dirty="0">
                <a:latin typeface="Book Antiqua" panose="02040602050305030304" pitchFamily="18" charset="0"/>
              </a:rPr>
              <a:t> </a:t>
            </a:r>
            <a:r>
              <a:rPr lang="de-DE" sz="2400" dirty="0" err="1">
                <a:latin typeface="Book Antiqua" panose="02040602050305030304" pitchFamily="18" charset="0"/>
              </a:rPr>
              <a:t>name</a:t>
            </a:r>
            <a:r>
              <a:rPr lang="de-DE" sz="2400" dirty="0">
                <a:latin typeface="Book Antiqua" panose="02040602050305030304" pitchFamily="18" charset="0"/>
              </a:rPr>
              <a:t> </a:t>
            </a:r>
            <a:r>
              <a:rPr lang="de-DE" sz="2400" dirty="0" err="1">
                <a:latin typeface="Book Antiqua" panose="02040602050305030304" pitchFamily="18" charset="0"/>
              </a:rPr>
              <a:t>mutations</a:t>
            </a:r>
            <a:r>
              <a:rPr lang="de-DE" sz="2400" dirty="0">
                <a:latin typeface="Book Antiqua" panose="02040602050305030304" pitchFamily="18" charset="0"/>
              </a:rPr>
              <a:t> and </a:t>
            </a:r>
            <a:r>
              <a:rPr lang="de-DE" sz="2400" dirty="0" err="1">
                <a:latin typeface="Book Antiqua" panose="02040602050305030304" pitchFamily="18" charset="0"/>
              </a:rPr>
              <a:t>recombination</a:t>
            </a:r>
            <a:r>
              <a:rPr lang="de-DE" sz="2400" dirty="0">
                <a:latin typeface="Book Antiqua" panose="02040602050305030304" pitchFamily="18" charset="0"/>
              </a:rPr>
              <a:t> </a:t>
            </a:r>
            <a:r>
              <a:rPr lang="de-DE" sz="2400" dirty="0" err="1">
                <a:latin typeface="Book Antiqua" panose="02040602050305030304" pitchFamily="18" charset="0"/>
              </a:rPr>
              <a:t>as</a:t>
            </a:r>
            <a:r>
              <a:rPr lang="de-DE" sz="2400" dirty="0">
                <a:latin typeface="Book Antiqua" panose="02040602050305030304" pitchFamily="18" charset="0"/>
              </a:rPr>
              <a:t> </a:t>
            </a:r>
            <a:r>
              <a:rPr lang="de-DE" sz="2400" dirty="0" err="1">
                <a:latin typeface="Book Antiqua" panose="02040602050305030304" pitchFamily="18" charset="0"/>
              </a:rPr>
              <a:t>causes</a:t>
            </a:r>
            <a:r>
              <a:rPr lang="de-DE" sz="2400" dirty="0">
                <a:latin typeface="Book Antiqua" panose="02040602050305030304" pitchFamily="18" charset="0"/>
              </a:rPr>
              <a:t> </a:t>
            </a:r>
            <a:r>
              <a:rPr lang="de-DE" sz="2400" dirty="0" err="1">
                <a:latin typeface="Book Antiqua" panose="02040602050305030304" pitchFamily="18" charset="0"/>
              </a:rPr>
              <a:t>of</a:t>
            </a:r>
            <a:r>
              <a:rPr lang="de-DE" sz="2400" dirty="0">
                <a:latin typeface="Book Antiqua" panose="02040602050305030304" pitchFamily="18" charset="0"/>
              </a:rPr>
              <a:t> </a:t>
            </a:r>
            <a:r>
              <a:rPr lang="de-DE" sz="2400" dirty="0" err="1">
                <a:latin typeface="Book Antiqua" panose="02040602050305030304" pitchFamily="18" charset="0"/>
              </a:rPr>
              <a:t>variability</a:t>
            </a:r>
            <a:r>
              <a:rPr lang="de-DE" sz="2400" dirty="0">
                <a:latin typeface="Book Antiqua" panose="02040602050305030304" pitchFamily="18" charset="0"/>
              </a:rPr>
              <a:t>.</a:t>
            </a:r>
            <a:endParaRPr lang="de-DE" sz="2400" dirty="0">
              <a:solidFill>
                <a:schemeClr val="accent1"/>
              </a:solidFill>
              <a:latin typeface="Book Antiqua" panose="02040602050305030304" pitchFamily="18" charset="0"/>
            </a:endParaRPr>
          </a:p>
          <a:p>
            <a:pPr algn="l"/>
            <a:r>
              <a:rPr lang="de-DE" sz="2400" dirty="0" err="1">
                <a:solidFill>
                  <a:schemeClr val="accent1"/>
                </a:solidFill>
                <a:latin typeface="Book Antiqua" panose="02040602050305030304" pitchFamily="18" charset="0"/>
              </a:rPr>
              <a:t>Mutations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are</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always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harmful</a:t>
            </a:r>
            <a:r>
              <a:rPr lang="de-DE" sz="2400" dirty="0">
                <a:solidFill>
                  <a:schemeClr val="accent1"/>
                </a:solidFill>
                <a:latin typeface="Book Antiqua" panose="02040602050305030304" pitchFamily="18" charset="0"/>
              </a:rPr>
              <a:t>.</a:t>
            </a:r>
          </a:p>
          <a:p>
            <a:pPr algn="l"/>
            <a:r>
              <a:rPr lang="de-DE" sz="2400" dirty="0">
                <a:latin typeface="Book Antiqua" panose="02040602050305030304" pitchFamily="18" charset="0"/>
              </a:rPr>
              <a:t>- </a:t>
            </a:r>
            <a:r>
              <a:rPr lang="de-DE" sz="2400" dirty="0" err="1">
                <a:latin typeface="Book Antiqua" panose="02040602050305030304" pitchFamily="18" charset="0"/>
              </a:rPr>
              <a:t>can</a:t>
            </a:r>
            <a:r>
              <a:rPr lang="de-DE" sz="2400" dirty="0">
                <a:latin typeface="Book Antiqua" panose="02040602050305030304" pitchFamily="18" charset="0"/>
              </a:rPr>
              <a:t> </a:t>
            </a:r>
            <a:r>
              <a:rPr lang="de-DE" sz="2400" dirty="0" err="1">
                <a:latin typeface="Book Antiqua" panose="02040602050305030304" pitchFamily="18" charset="0"/>
              </a:rPr>
              <a:t>explain</a:t>
            </a:r>
            <a:r>
              <a:rPr lang="de-DE" sz="2400" dirty="0">
                <a:latin typeface="Book Antiqua" panose="02040602050305030304" pitchFamily="18" charset="0"/>
              </a:rPr>
              <a:t> </a:t>
            </a:r>
            <a:r>
              <a:rPr lang="de-DE" sz="2400" dirty="0" err="1">
                <a:latin typeface="Book Antiqua" panose="02040602050305030304" pitchFamily="18" charset="0"/>
              </a:rPr>
              <a:t>adaptation</a:t>
            </a:r>
            <a:r>
              <a:rPr lang="de-DE" sz="2400" dirty="0">
                <a:latin typeface="Book Antiqua" panose="02040602050305030304" pitchFamily="18" charset="0"/>
              </a:rPr>
              <a:t> </a:t>
            </a:r>
            <a:r>
              <a:rPr lang="de-DE" sz="2400" dirty="0" err="1">
                <a:latin typeface="Book Antiqua" panose="02040602050305030304" pitchFamily="18" charset="0"/>
              </a:rPr>
              <a:t>as</a:t>
            </a:r>
            <a:r>
              <a:rPr lang="de-DE" sz="2400" dirty="0">
                <a:latin typeface="Book Antiqua" panose="02040602050305030304" pitchFamily="18" charset="0"/>
              </a:rPr>
              <a:t> </a:t>
            </a:r>
            <a:r>
              <a:rPr lang="de-DE" sz="2400" dirty="0" err="1">
                <a:latin typeface="Book Antiqua" panose="02040602050305030304" pitchFamily="18" charset="0"/>
              </a:rPr>
              <a:t>result</a:t>
            </a:r>
            <a:r>
              <a:rPr lang="de-DE" sz="2400" dirty="0">
                <a:latin typeface="Book Antiqua" panose="02040602050305030304" pitchFamily="18" charset="0"/>
              </a:rPr>
              <a:t> </a:t>
            </a:r>
            <a:r>
              <a:rPr lang="de-DE" sz="2400" dirty="0" err="1">
                <a:latin typeface="Book Antiqua" panose="02040602050305030304" pitchFamily="18" charset="0"/>
              </a:rPr>
              <a:t>of</a:t>
            </a:r>
            <a:r>
              <a:rPr lang="de-DE" sz="2400" dirty="0">
                <a:latin typeface="Book Antiqua" panose="02040602050305030304" pitchFamily="18" charset="0"/>
              </a:rPr>
              <a:t> </a:t>
            </a:r>
            <a:r>
              <a:rPr lang="de-DE" sz="2400" dirty="0" err="1">
                <a:latin typeface="Book Antiqua" panose="02040602050305030304" pitchFamily="18" charset="0"/>
              </a:rPr>
              <a:t>mutation</a:t>
            </a:r>
            <a:r>
              <a:rPr lang="de-DE" sz="2400" dirty="0">
                <a:latin typeface="Book Antiqua" panose="02040602050305030304" pitchFamily="18" charset="0"/>
              </a:rPr>
              <a:t>, </a:t>
            </a:r>
            <a:r>
              <a:rPr lang="de-DE" sz="2400" dirty="0" err="1">
                <a:latin typeface="Book Antiqua" panose="02040602050305030304" pitchFamily="18" charset="0"/>
              </a:rPr>
              <a:t>recombination</a:t>
            </a:r>
            <a:r>
              <a:rPr lang="de-DE" sz="2400" dirty="0">
                <a:latin typeface="Book Antiqua" panose="02040602050305030304" pitchFamily="18" charset="0"/>
              </a:rPr>
              <a:t> and </a:t>
            </a:r>
            <a:r>
              <a:rPr lang="de-DE" sz="2400" dirty="0" err="1">
                <a:latin typeface="Book Antiqua" panose="02040602050305030304" pitchFamily="18" charset="0"/>
              </a:rPr>
              <a:t>selection</a:t>
            </a:r>
            <a:r>
              <a:rPr lang="de-DE" sz="2400" dirty="0">
                <a:latin typeface="Book Antiqua" panose="02040602050305030304" pitchFamily="18" charset="0"/>
              </a:rPr>
              <a:t>.</a:t>
            </a:r>
            <a:endParaRPr lang="de-DE" sz="2400" dirty="0">
              <a:solidFill>
                <a:schemeClr val="accent1"/>
              </a:solidFill>
              <a:latin typeface="Book Antiqua" panose="02040602050305030304" pitchFamily="18" charset="0"/>
            </a:endParaRPr>
          </a:p>
          <a:p>
            <a:pPr algn="l"/>
            <a:r>
              <a:rPr lang="de-DE" sz="2400" dirty="0">
                <a:solidFill>
                  <a:schemeClr val="accent1"/>
                </a:solidFill>
                <a:latin typeface="Book Antiqua" panose="02040602050305030304" pitchFamily="18" charset="0"/>
              </a:rPr>
              <a:t>Adaptation </a:t>
            </a:r>
            <a:r>
              <a:rPr lang="de-DE" sz="2400" dirty="0" err="1">
                <a:solidFill>
                  <a:schemeClr val="accent1"/>
                </a:solidFill>
                <a:latin typeface="Book Antiqua" panose="02040602050305030304" pitchFamily="18" charset="0"/>
              </a:rPr>
              <a:t>is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deliberate</a:t>
            </a:r>
            <a:r>
              <a:rPr lang="de-DE" sz="2400" dirty="0">
                <a:solidFill>
                  <a:schemeClr val="accent1"/>
                </a:solidFill>
                <a:latin typeface="Book Antiqua" panose="02040602050305030304" pitchFamily="18" charset="0"/>
              </a:rPr>
              <a:t> and </a:t>
            </a:r>
            <a:r>
              <a:rPr lang="de-DE" sz="2400" dirty="0" err="1">
                <a:solidFill>
                  <a:schemeClr val="accent1"/>
                </a:solidFill>
                <a:latin typeface="Book Antiqua" panose="02040602050305030304" pitchFamily="18" charset="0"/>
              </a:rPr>
              <a:t>purposeful</a:t>
            </a:r>
            <a:r>
              <a:rPr lang="de-DE" sz="2400" dirty="0">
                <a:solidFill>
                  <a:schemeClr val="accent1"/>
                </a:solidFill>
                <a:latin typeface="Book Antiqua" panose="02040602050305030304" pitchFamily="18" charset="0"/>
              </a:rPr>
              <a:t>.</a:t>
            </a:r>
          </a:p>
          <a:p>
            <a:pPr algn="l"/>
            <a:r>
              <a:rPr lang="de-DE" sz="2400" dirty="0">
                <a:latin typeface="Book Antiqua" panose="02040602050305030304" pitchFamily="18" charset="0"/>
              </a:rPr>
              <a:t>- </a:t>
            </a:r>
            <a:r>
              <a:rPr lang="de-DE" sz="2400" dirty="0" err="1">
                <a:latin typeface="Book Antiqua" panose="02040602050305030304" pitchFamily="18" charset="0"/>
              </a:rPr>
              <a:t>can</a:t>
            </a:r>
            <a:r>
              <a:rPr lang="de-DE" sz="2400" dirty="0">
                <a:latin typeface="Book Antiqua" panose="02040602050305030304" pitchFamily="18" charset="0"/>
              </a:rPr>
              <a:t> </a:t>
            </a:r>
            <a:r>
              <a:rPr lang="de-DE" sz="2400" dirty="0" err="1">
                <a:latin typeface="Book Antiqua" panose="02040602050305030304" pitchFamily="18" charset="0"/>
              </a:rPr>
              <a:t>state</a:t>
            </a:r>
            <a:r>
              <a:rPr lang="de-DE" sz="2400" dirty="0">
                <a:latin typeface="Book Antiqua" panose="02040602050305030304" pitchFamily="18" charset="0"/>
              </a:rPr>
              <a:t> </a:t>
            </a:r>
            <a:r>
              <a:rPr lang="de-DE" sz="2400" dirty="0" err="1">
                <a:latin typeface="Book Antiqua" panose="02040602050305030304" pitchFamily="18" charset="0"/>
              </a:rPr>
              <a:t>that</a:t>
            </a:r>
            <a:r>
              <a:rPr lang="de-DE" sz="2400" dirty="0">
                <a:latin typeface="Book Antiqua" panose="02040602050305030304" pitchFamily="18" charset="0"/>
              </a:rPr>
              <a:t> </a:t>
            </a:r>
            <a:r>
              <a:rPr lang="de-DE" sz="2400" dirty="0" err="1">
                <a:latin typeface="Book Antiqua" panose="02040602050305030304" pitchFamily="18" charset="0"/>
              </a:rPr>
              <a:t>adaptation</a:t>
            </a:r>
            <a:r>
              <a:rPr lang="de-DE" sz="2400" dirty="0">
                <a:latin typeface="Book Antiqua" panose="02040602050305030304" pitchFamily="18" charset="0"/>
              </a:rPr>
              <a:t> </a:t>
            </a:r>
            <a:r>
              <a:rPr lang="de-DE" sz="2400" dirty="0" err="1">
                <a:latin typeface="Book Antiqua" panose="02040602050305030304" pitchFamily="18" charset="0"/>
              </a:rPr>
              <a:t>is</a:t>
            </a:r>
            <a:r>
              <a:rPr lang="de-DE" sz="2400" dirty="0">
                <a:latin typeface="Book Antiqua" panose="02040602050305030304" pitchFamily="18" charset="0"/>
              </a:rPr>
              <a:t> </a:t>
            </a:r>
            <a:r>
              <a:rPr lang="de-DE" sz="2400" dirty="0" err="1">
                <a:latin typeface="Book Antiqua" panose="02040602050305030304" pitchFamily="18" charset="0"/>
              </a:rPr>
              <a:t>never</a:t>
            </a:r>
            <a:r>
              <a:rPr lang="de-DE" sz="2400" dirty="0">
                <a:latin typeface="Book Antiqua" panose="02040602050305030304" pitchFamily="18" charset="0"/>
              </a:rPr>
              <a:t> </a:t>
            </a:r>
            <a:r>
              <a:rPr lang="de-DE" sz="2400" dirty="0" err="1">
                <a:latin typeface="Book Antiqua" panose="02040602050305030304" pitchFamily="18" charset="0"/>
              </a:rPr>
              <a:t>perfect</a:t>
            </a:r>
            <a:r>
              <a:rPr lang="de-DE" sz="2400" dirty="0">
                <a:latin typeface="Book Antiqua" panose="02040602050305030304" pitchFamily="18" charset="0"/>
              </a:rPr>
              <a:t>.</a:t>
            </a:r>
            <a:endParaRPr lang="de-DE" sz="2400" dirty="0">
              <a:solidFill>
                <a:schemeClr val="accent1"/>
              </a:solidFill>
              <a:latin typeface="Book Antiqua" panose="02040602050305030304" pitchFamily="18" charset="0"/>
            </a:endParaRPr>
          </a:p>
          <a:p>
            <a:pPr algn="l"/>
            <a:r>
              <a:rPr lang="de-DE" sz="2400" dirty="0">
                <a:solidFill>
                  <a:schemeClr val="accent1"/>
                </a:solidFill>
                <a:latin typeface="Book Antiqua" panose="02040602050305030304" pitchFamily="18" charset="0"/>
              </a:rPr>
              <a:t>Living </a:t>
            </a:r>
            <a:r>
              <a:rPr lang="de-DE" sz="2400" dirty="0" err="1">
                <a:solidFill>
                  <a:schemeClr val="accent1"/>
                </a:solidFill>
                <a:latin typeface="Book Antiqua" panose="02040602050305030304" pitchFamily="18" charset="0"/>
              </a:rPr>
              <a:t>things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are</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perfectly</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adapted</a:t>
            </a:r>
            <a:r>
              <a:rPr lang="de-DE" sz="2400" dirty="0">
                <a:solidFill>
                  <a:schemeClr val="accent1"/>
                </a:solidFill>
                <a:latin typeface="Book Antiqua" panose="02040602050305030304" pitchFamily="18" charset="0"/>
              </a:rPr>
              <a:t>.</a:t>
            </a:r>
          </a:p>
          <a:p>
            <a:pPr algn="l"/>
            <a:r>
              <a:rPr lang="de-DE" sz="2400" dirty="0">
                <a:latin typeface="Book Antiqua" panose="02040602050305030304" pitchFamily="18" charset="0"/>
              </a:rPr>
              <a:t>- </a:t>
            </a:r>
            <a:r>
              <a:rPr lang="de-DE" sz="2400" dirty="0" err="1">
                <a:latin typeface="Book Antiqua" panose="02040602050305030304" pitchFamily="18" charset="0"/>
              </a:rPr>
              <a:t>can</a:t>
            </a:r>
            <a:r>
              <a:rPr lang="de-DE" sz="2400" dirty="0">
                <a:latin typeface="Book Antiqua" panose="02040602050305030304" pitchFamily="18" charset="0"/>
              </a:rPr>
              <a:t> </a:t>
            </a:r>
            <a:r>
              <a:rPr lang="de-DE" sz="2400" dirty="0" err="1">
                <a:latin typeface="Book Antiqua" panose="02040602050305030304" pitchFamily="18" charset="0"/>
              </a:rPr>
              <a:t>cite</a:t>
            </a:r>
            <a:r>
              <a:rPr lang="de-DE" sz="2400" dirty="0">
                <a:latin typeface="Book Antiqua" panose="02040602050305030304" pitchFamily="18" charset="0"/>
              </a:rPr>
              <a:t> </a:t>
            </a:r>
            <a:r>
              <a:rPr lang="de-DE" sz="2400" dirty="0" err="1">
                <a:latin typeface="Book Antiqua" panose="02040602050305030304" pitchFamily="18" charset="0"/>
              </a:rPr>
              <a:t>genetic</a:t>
            </a:r>
            <a:r>
              <a:rPr lang="de-DE" sz="2400" dirty="0">
                <a:latin typeface="Book Antiqua" panose="02040602050305030304" pitchFamily="18" charset="0"/>
              </a:rPr>
              <a:t> </a:t>
            </a:r>
            <a:r>
              <a:rPr lang="de-DE" sz="2400" dirty="0" err="1">
                <a:latin typeface="Book Antiqua" panose="02040602050305030304" pitchFamily="18" charset="0"/>
              </a:rPr>
              <a:t>arguments</a:t>
            </a:r>
            <a:r>
              <a:rPr lang="de-DE" sz="2400" dirty="0">
                <a:latin typeface="Book Antiqua" panose="02040602050305030304" pitchFamily="18" charset="0"/>
              </a:rPr>
              <a:t> </a:t>
            </a:r>
            <a:r>
              <a:rPr lang="de-DE" sz="2400" dirty="0" err="1">
                <a:latin typeface="Book Antiqua" panose="02040602050305030304" pitchFamily="18" charset="0"/>
              </a:rPr>
              <a:t>against</a:t>
            </a:r>
            <a:r>
              <a:rPr lang="de-DE" sz="2400" dirty="0">
                <a:latin typeface="Book Antiqua" panose="02040602050305030304" pitchFamily="18" charset="0"/>
              </a:rPr>
              <a:t> </a:t>
            </a:r>
            <a:r>
              <a:rPr lang="de-DE" sz="2400" dirty="0" err="1">
                <a:latin typeface="Book Antiqua" panose="02040602050305030304" pitchFamily="18" charset="0"/>
              </a:rPr>
              <a:t>racism</a:t>
            </a:r>
            <a:r>
              <a:rPr lang="de-DE" sz="2400" dirty="0">
                <a:latin typeface="Book Antiqua" panose="02040602050305030304" pitchFamily="18" charset="0"/>
              </a:rPr>
              <a:t>.</a:t>
            </a:r>
            <a:endParaRPr lang="de-DE" sz="2400" dirty="0">
              <a:solidFill>
                <a:schemeClr val="accent1"/>
              </a:solidFill>
              <a:latin typeface="Book Antiqua" panose="02040602050305030304" pitchFamily="18" charset="0"/>
            </a:endParaRPr>
          </a:p>
          <a:p>
            <a:pPr algn="l"/>
            <a:r>
              <a:rPr lang="de-DE" sz="2400" dirty="0">
                <a:solidFill>
                  <a:schemeClr val="tx1"/>
                </a:solidFill>
                <a:latin typeface="Book Antiqua" panose="02040602050305030304" pitchFamily="18" charset="0"/>
              </a:rPr>
              <a:t>B2</a:t>
            </a:r>
            <a:r>
              <a:rPr lang="de-DE" sz="2400" dirty="0">
                <a:solidFill>
                  <a:schemeClr val="accent1"/>
                </a:solidFill>
                <a:latin typeface="Book Antiqua" panose="02040602050305030304" pitchFamily="18" charset="0"/>
              </a:rPr>
              <a:t> </a:t>
            </a:r>
          </a:p>
          <a:p>
            <a:pPr algn="l"/>
            <a:r>
              <a:rPr lang="de-DE" sz="2400" dirty="0">
                <a:latin typeface="Book Antiqua" panose="02040602050305030304" pitchFamily="18" charset="0"/>
              </a:rPr>
              <a:t>- </a:t>
            </a:r>
            <a:r>
              <a:rPr lang="de-DE" sz="2400" dirty="0" err="1">
                <a:latin typeface="Book Antiqua" panose="02040602050305030304" pitchFamily="18" charset="0"/>
              </a:rPr>
              <a:t>can</a:t>
            </a:r>
            <a:r>
              <a:rPr lang="de-DE" sz="2400" dirty="0">
                <a:latin typeface="Book Antiqua" panose="02040602050305030304" pitchFamily="18" charset="0"/>
              </a:rPr>
              <a:t> </a:t>
            </a:r>
            <a:r>
              <a:rPr lang="de-DE" sz="2400" dirty="0" err="1">
                <a:latin typeface="Book Antiqua" panose="02040602050305030304" pitchFamily="18" charset="0"/>
              </a:rPr>
              <a:t>explain</a:t>
            </a:r>
            <a:r>
              <a:rPr lang="de-DE" sz="2400" dirty="0">
                <a:latin typeface="Book Antiqua" panose="02040602050305030304" pitchFamily="18" charset="0"/>
              </a:rPr>
              <a:t> </a:t>
            </a:r>
            <a:r>
              <a:rPr lang="de-DE" sz="2400" dirty="0" err="1">
                <a:latin typeface="Book Antiqua" panose="02040602050305030304" pitchFamily="18" charset="0"/>
              </a:rPr>
              <a:t>evolution</a:t>
            </a:r>
            <a:r>
              <a:rPr lang="de-DE" sz="2400" dirty="0">
                <a:latin typeface="Book Antiqua" panose="02040602050305030304" pitchFamily="18" charset="0"/>
              </a:rPr>
              <a:t> </a:t>
            </a:r>
            <a:r>
              <a:rPr lang="de-DE" sz="2400" dirty="0" err="1">
                <a:latin typeface="Book Antiqua" panose="02040602050305030304" pitchFamily="18" charset="0"/>
              </a:rPr>
              <a:t>as</a:t>
            </a:r>
            <a:r>
              <a:rPr lang="de-DE" sz="2400" dirty="0">
                <a:latin typeface="Book Antiqua" panose="02040602050305030304" pitchFamily="18" charset="0"/>
              </a:rPr>
              <a:t> </a:t>
            </a:r>
            <a:r>
              <a:rPr lang="de-DE" sz="2400" dirty="0" err="1">
                <a:latin typeface="Book Antiqua" panose="02040602050305030304" pitchFamily="18" charset="0"/>
              </a:rPr>
              <a:t>scientifically</a:t>
            </a:r>
            <a:r>
              <a:rPr lang="de-DE" sz="2400" dirty="0">
                <a:latin typeface="Book Antiqua" panose="02040602050305030304" pitchFamily="18" charset="0"/>
              </a:rPr>
              <a:t> </a:t>
            </a:r>
            <a:r>
              <a:rPr lang="de-DE" sz="2400" dirty="0" err="1">
                <a:latin typeface="Book Antiqua" panose="02040602050305030304" pitchFamily="18" charset="0"/>
              </a:rPr>
              <a:t>explained</a:t>
            </a:r>
            <a:r>
              <a:rPr lang="de-DE" sz="2400" dirty="0">
                <a:latin typeface="Book Antiqua" panose="02040602050305030304" pitchFamily="18" charset="0"/>
              </a:rPr>
              <a:t> </a:t>
            </a:r>
            <a:r>
              <a:rPr lang="de-DE" sz="2400" dirty="0" err="1">
                <a:latin typeface="Book Antiqua" panose="02040602050305030304" pitchFamily="18" charset="0"/>
              </a:rPr>
              <a:t>phenomenon</a:t>
            </a:r>
            <a:r>
              <a:rPr lang="de-DE" sz="2400" dirty="0">
                <a:latin typeface="Book Antiqua" panose="02040602050305030304" pitchFamily="18" charset="0"/>
              </a:rPr>
              <a:t>.</a:t>
            </a:r>
          </a:p>
          <a:p>
            <a:pPr algn="l"/>
            <a:r>
              <a:rPr lang="de-DE" sz="2400" dirty="0">
                <a:solidFill>
                  <a:schemeClr val="accent1"/>
                </a:solidFill>
                <a:latin typeface="Book Antiqua" panose="02040602050305030304" pitchFamily="18" charset="0"/>
              </a:rPr>
              <a:t>Evolution </a:t>
            </a:r>
            <a:r>
              <a:rPr lang="de-DE" sz="2400" dirty="0" err="1">
                <a:solidFill>
                  <a:schemeClr val="accent1"/>
                </a:solidFill>
                <a:latin typeface="Book Antiqua" panose="02040602050305030304" pitchFamily="18" charset="0"/>
              </a:rPr>
              <a:t>is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only</a:t>
            </a:r>
            <a:r>
              <a:rPr lang="de-DE" sz="2400" dirty="0">
                <a:solidFill>
                  <a:schemeClr val="accent1"/>
                </a:solidFill>
                <a:latin typeface="Book Antiqua" panose="02040602050305030304" pitchFamily="18" charset="0"/>
              </a:rPr>
              <a:t>“ a </a:t>
            </a:r>
            <a:r>
              <a:rPr lang="de-DE" sz="2400" dirty="0" err="1">
                <a:solidFill>
                  <a:schemeClr val="accent1"/>
                </a:solidFill>
                <a:latin typeface="Book Antiqua" panose="02040602050305030304" pitchFamily="18" charset="0"/>
              </a:rPr>
              <a:t>theory</a:t>
            </a:r>
            <a:r>
              <a:rPr lang="de-DE" sz="2400" dirty="0">
                <a:solidFill>
                  <a:schemeClr val="accent1"/>
                </a:solidFill>
                <a:latin typeface="Book Antiqua" panose="02040602050305030304" pitchFamily="18" charset="0"/>
              </a:rPr>
              <a:t>.</a:t>
            </a:r>
          </a:p>
          <a:p>
            <a:pPr algn="l"/>
            <a:r>
              <a:rPr lang="de-DE" sz="2400" dirty="0">
                <a:latin typeface="Book Antiqua" panose="02040602050305030304" pitchFamily="18" charset="0"/>
              </a:rPr>
              <a:t>-  </a:t>
            </a:r>
            <a:r>
              <a:rPr lang="de-DE" sz="2400" dirty="0" err="1">
                <a:latin typeface="Book Antiqua" panose="02040602050305030304" pitchFamily="18" charset="0"/>
              </a:rPr>
              <a:t>can</a:t>
            </a:r>
            <a:r>
              <a:rPr lang="de-DE" sz="2400" dirty="0">
                <a:latin typeface="Book Antiqua" panose="02040602050305030304" pitchFamily="18" charset="0"/>
              </a:rPr>
              <a:t> </a:t>
            </a:r>
            <a:r>
              <a:rPr lang="de-DE" sz="2400" dirty="0" err="1">
                <a:latin typeface="Book Antiqua" panose="02040602050305030304" pitchFamily="18" charset="0"/>
              </a:rPr>
              <a:t>weigh</a:t>
            </a:r>
            <a:r>
              <a:rPr lang="de-DE" sz="2400" dirty="0">
                <a:latin typeface="Book Antiqua" panose="02040602050305030304" pitchFamily="18" charset="0"/>
              </a:rPr>
              <a:t> different </a:t>
            </a:r>
            <a:r>
              <a:rPr lang="de-DE" sz="2400" dirty="0" err="1">
                <a:latin typeface="Book Antiqua" panose="02040602050305030304" pitchFamily="18" charset="0"/>
              </a:rPr>
              <a:t>species</a:t>
            </a:r>
            <a:r>
              <a:rPr lang="de-DE" sz="2400" dirty="0">
                <a:latin typeface="Book Antiqua" panose="02040602050305030304" pitchFamily="18" charset="0"/>
              </a:rPr>
              <a:t> </a:t>
            </a:r>
            <a:r>
              <a:rPr lang="de-DE" sz="2400" dirty="0" err="1">
                <a:latin typeface="Book Antiqua" panose="02040602050305030304" pitchFamily="18" charset="0"/>
              </a:rPr>
              <a:t>concepts</a:t>
            </a:r>
            <a:r>
              <a:rPr lang="de-DE" sz="2400" dirty="0">
                <a:latin typeface="Book Antiqua" panose="02040602050305030304" pitchFamily="18" charset="0"/>
              </a:rPr>
              <a:t> </a:t>
            </a:r>
            <a:r>
              <a:rPr lang="de-DE" sz="2400" dirty="0" err="1">
                <a:latin typeface="Book Antiqua" panose="02040602050305030304" pitchFamily="18" charset="0"/>
              </a:rPr>
              <a:t>against</a:t>
            </a:r>
            <a:r>
              <a:rPr lang="de-DE" sz="2400" dirty="0">
                <a:latin typeface="Book Antiqua" panose="02040602050305030304" pitchFamily="18" charset="0"/>
              </a:rPr>
              <a:t> </a:t>
            </a:r>
            <a:r>
              <a:rPr lang="de-DE" sz="2400" dirty="0" err="1">
                <a:latin typeface="Book Antiqua" panose="02040602050305030304" pitchFamily="18" charset="0"/>
              </a:rPr>
              <a:t>each</a:t>
            </a:r>
            <a:r>
              <a:rPr lang="de-DE" sz="2400" dirty="0">
                <a:latin typeface="Book Antiqua" panose="02040602050305030304" pitchFamily="18" charset="0"/>
              </a:rPr>
              <a:t> </a:t>
            </a:r>
            <a:r>
              <a:rPr lang="de-DE" sz="2400" dirty="0" err="1">
                <a:latin typeface="Book Antiqua" panose="02040602050305030304" pitchFamily="18" charset="0"/>
              </a:rPr>
              <a:t>other</a:t>
            </a:r>
            <a:r>
              <a:rPr lang="de-DE" sz="2400" dirty="0">
                <a:latin typeface="Book Antiqua" panose="02040602050305030304" pitchFamily="18" charset="0"/>
              </a:rPr>
              <a:t> and </a:t>
            </a:r>
            <a:r>
              <a:rPr lang="de-DE" sz="2400" dirty="0" err="1">
                <a:latin typeface="Book Antiqua" panose="02040602050305030304" pitchFamily="18" charset="0"/>
              </a:rPr>
              <a:t>define</a:t>
            </a:r>
            <a:r>
              <a:rPr lang="de-DE" sz="2400" dirty="0">
                <a:latin typeface="Book Antiqua" panose="02040602050305030304" pitchFamily="18" charset="0"/>
              </a:rPr>
              <a:t> </a:t>
            </a:r>
            <a:r>
              <a:rPr lang="de-DE" sz="2400" dirty="0" err="1">
                <a:latin typeface="Book Antiqua" panose="02040602050305030304" pitchFamily="18" charset="0"/>
              </a:rPr>
              <a:t>speciation</a:t>
            </a:r>
            <a:r>
              <a:rPr lang="de-DE" sz="2400" dirty="0">
                <a:latin typeface="Book Antiqua" panose="02040602050305030304" pitchFamily="18" charset="0"/>
              </a:rPr>
              <a:t> </a:t>
            </a:r>
            <a:r>
              <a:rPr lang="de-DE" sz="2400" dirty="0" err="1">
                <a:latin typeface="Book Antiqua" panose="02040602050305030304" pitchFamily="18" charset="0"/>
              </a:rPr>
              <a:t>based</a:t>
            </a:r>
            <a:r>
              <a:rPr lang="de-DE" sz="2400" dirty="0">
                <a:latin typeface="Book Antiqua" panose="02040602050305030304" pitchFamily="18" charset="0"/>
              </a:rPr>
              <a:t> on </a:t>
            </a:r>
            <a:r>
              <a:rPr lang="de-DE" sz="2400" dirty="0" err="1">
                <a:latin typeface="Book Antiqua" panose="02040602050305030304" pitchFamily="18" charset="0"/>
              </a:rPr>
              <a:t>genetic</a:t>
            </a:r>
            <a:r>
              <a:rPr lang="de-DE" sz="2400" dirty="0">
                <a:latin typeface="Book Antiqua" panose="02040602050305030304" pitchFamily="18" charset="0"/>
              </a:rPr>
              <a:t> </a:t>
            </a:r>
            <a:r>
              <a:rPr lang="de-DE" sz="2400" dirty="0" err="1">
                <a:latin typeface="Book Antiqua" panose="02040602050305030304" pitchFamily="18" charset="0"/>
              </a:rPr>
              <a:t>isolation</a:t>
            </a:r>
            <a:r>
              <a:rPr lang="de-DE" sz="2400" dirty="0">
                <a:latin typeface="Book Antiqua" panose="02040602050305030304" pitchFamily="18" charset="0"/>
              </a:rPr>
              <a:t> </a:t>
            </a:r>
            <a:r>
              <a:rPr lang="de-DE" sz="2400" dirty="0" err="1">
                <a:latin typeface="Book Antiqua" panose="02040602050305030304" pitchFamily="18" charset="0"/>
              </a:rPr>
              <a:t>of</a:t>
            </a:r>
            <a:r>
              <a:rPr lang="de-DE" sz="2400" dirty="0">
                <a:latin typeface="Book Antiqua" panose="02040602050305030304" pitchFamily="18" charset="0"/>
              </a:rPr>
              <a:t> </a:t>
            </a:r>
            <a:r>
              <a:rPr lang="de-DE" sz="2400" dirty="0" err="1">
                <a:latin typeface="Book Antiqua" panose="02040602050305030304" pitchFamily="18" charset="0"/>
              </a:rPr>
              <a:t>populations</a:t>
            </a:r>
            <a:r>
              <a:rPr lang="de-DE" sz="2400" dirty="0">
                <a:latin typeface="Book Antiqua" panose="02040602050305030304" pitchFamily="18" charset="0"/>
              </a:rPr>
              <a:t>.</a:t>
            </a:r>
            <a:endParaRPr lang="de-DE" sz="2400" dirty="0">
              <a:solidFill>
                <a:schemeClr val="accent1"/>
              </a:solidFill>
              <a:latin typeface="Book Antiqua" panose="02040602050305030304" pitchFamily="18" charset="0"/>
            </a:endParaRPr>
          </a:p>
          <a:p>
            <a:pPr algn="l"/>
            <a:r>
              <a:rPr lang="de-DE" sz="2400" dirty="0" err="1">
                <a:solidFill>
                  <a:schemeClr val="accent1"/>
                </a:solidFill>
                <a:latin typeface="Book Antiqua" panose="02040602050305030304" pitchFamily="18" charset="0"/>
              </a:rPr>
              <a:t>Species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is</a:t>
            </a:r>
            <a:r>
              <a:rPr lang="de-DE" sz="2400" dirty="0">
                <a:solidFill>
                  <a:schemeClr val="accent1"/>
                </a:solidFill>
                <a:latin typeface="Book Antiqua" panose="02040602050305030304" pitchFamily="18" charset="0"/>
              </a:rPr>
              <a:t> a uniform type </a:t>
            </a:r>
            <a:r>
              <a:rPr lang="de-DE" sz="2400" dirty="0" err="1">
                <a:solidFill>
                  <a:schemeClr val="accent1"/>
                </a:solidFill>
                <a:latin typeface="Book Antiqua" panose="02040602050305030304" pitchFamily="18" charset="0"/>
              </a:rPr>
              <a:t>of</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living</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things</a:t>
            </a:r>
            <a:r>
              <a:rPr lang="de-DE" sz="2400" dirty="0">
                <a:solidFill>
                  <a:schemeClr val="accent1"/>
                </a:solidFill>
                <a:latin typeface="Book Antiqua" panose="02040602050305030304" pitchFamily="18" charset="0"/>
              </a:rPr>
              <a:t>: All </a:t>
            </a:r>
            <a:r>
              <a:rPr lang="de-DE" sz="2400" dirty="0" err="1">
                <a:solidFill>
                  <a:schemeClr val="accent1"/>
                </a:solidFill>
                <a:latin typeface="Book Antiqua" panose="02040602050305030304" pitchFamily="18" charset="0"/>
              </a:rPr>
              <a:t>individuals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are</a:t>
            </a:r>
            <a:r>
              <a:rPr lang="de-DE" sz="2400" dirty="0">
                <a:solidFill>
                  <a:schemeClr val="accent1"/>
                </a:solidFill>
                <a:latin typeface="Book Antiqua" panose="02040602050305030304" pitchFamily="18" charset="0"/>
              </a:rPr>
              <a:t> the same. </a:t>
            </a:r>
            <a:r>
              <a:rPr lang="de-DE" sz="2400" dirty="0" err="1">
                <a:solidFill>
                  <a:schemeClr val="accent1"/>
                </a:solidFill>
                <a:latin typeface="Book Antiqua" panose="02040602050305030304" pitchFamily="18" charset="0"/>
              </a:rPr>
              <a:t>Species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change</a:t>
            </a:r>
            <a:r>
              <a:rPr lang="de-DE" sz="2400" dirty="0">
                <a:solidFill>
                  <a:schemeClr val="accent1"/>
                </a:solidFill>
                <a:latin typeface="Book Antiqua" panose="02040602050305030304" pitchFamily="18" charset="0"/>
              </a:rPr>
              <a:t> like an individual: All </a:t>
            </a:r>
            <a:r>
              <a:rPr lang="de-DE" sz="2400" dirty="0" err="1">
                <a:solidFill>
                  <a:schemeClr val="accent1"/>
                </a:solidFill>
                <a:latin typeface="Book Antiqua" panose="02040602050305030304" pitchFamily="18" charset="0"/>
              </a:rPr>
              <a:t>species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members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change</a:t>
            </a:r>
            <a:r>
              <a:rPr lang="de-DE" sz="2400" dirty="0">
                <a:solidFill>
                  <a:schemeClr val="accent1"/>
                </a:solidFill>
                <a:latin typeface="Book Antiqua" panose="02040602050305030304" pitchFamily="18" charset="0"/>
              </a:rPr>
              <a:t> at the same time and </a:t>
            </a:r>
            <a:r>
              <a:rPr lang="de-DE" sz="2400" dirty="0" err="1">
                <a:solidFill>
                  <a:schemeClr val="accent1"/>
                </a:solidFill>
                <a:latin typeface="Book Antiqua" panose="02040602050305030304" pitchFamily="18" charset="0"/>
              </a:rPr>
              <a:t>similarly</a:t>
            </a:r>
            <a:r>
              <a:rPr lang="de-DE" sz="2400" dirty="0">
                <a:solidFill>
                  <a:schemeClr val="accent1"/>
                </a:solidFill>
                <a:latin typeface="Book Antiqua" panose="02040602050305030304" pitchFamily="18" charset="0"/>
              </a:rPr>
              <a:t>.</a:t>
            </a:r>
            <a:endParaRPr lang="en-US" sz="2400" b="1" dirty="0">
              <a:latin typeface="Book Antiqua" panose="02040602050305030304" pitchFamily="18" charset="0"/>
            </a:endParaRPr>
          </a:p>
        </p:txBody>
      </p:sp>
    </p:spTree>
    <p:extLst>
      <p:ext uri="{BB962C8B-B14F-4D97-AF65-F5344CB8AC3E}">
        <p14:creationId xmlns:p14="http://schemas.microsoft.com/office/powerpoint/2010/main" val="2758900514"/>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50800" y="8470900"/>
            <a:ext cx="12979400" cy="774700"/>
          </a:xfrm>
          <a:custGeom>
            <a:avLst/>
            <a:gdLst/>
            <a:ahLst/>
            <a:cxnLst>
              <a:cxn ang="0">
                <a:pos x="wd2" y="hd2"/>
              </a:cxn>
              <a:cxn ang="5400000">
                <a:pos x="wd2" y="hd2"/>
              </a:cxn>
              <a:cxn ang="10800000">
                <a:pos x="wd2" y="hd2"/>
              </a:cxn>
              <a:cxn ang="16200000">
                <a:pos x="wd2" y="hd2"/>
              </a:cxn>
            </a:cxnLst>
            <a:rect l="0" t="0" r="r" b="b"/>
            <a:pathLst>
              <a:path w="21600" h="21600" extrusionOk="0">
                <a:moveTo>
                  <a:pt x="0" y="2833"/>
                </a:moveTo>
                <a:lnTo>
                  <a:pt x="21600" y="0"/>
                </a:lnTo>
                <a:lnTo>
                  <a:pt x="21579" y="21600"/>
                </a:lnTo>
                <a:lnTo>
                  <a:pt x="0" y="11331"/>
                </a:lnTo>
                <a:lnTo>
                  <a:pt x="0" y="2833"/>
                </a:lnTo>
                <a:close/>
              </a:path>
            </a:pathLst>
          </a:custGeom>
          <a:solidFill>
            <a:srgbClr val="000000"/>
          </a:solidFill>
          <a:ln w="12700">
            <a:miter lim="400000"/>
          </a:ln>
        </p:spPr>
        <p:txBody>
          <a:bodyPr lIns="25400" tIns="25400" rIns="25400" bIns="25400" anchor="ctr"/>
          <a:lstStyle/>
          <a:p>
            <a:pPr>
              <a:defRPr sz="4200">
                <a:latin typeface="Gill Sans"/>
                <a:ea typeface="Gill Sans"/>
                <a:cs typeface="Gill Sans"/>
                <a:sym typeface="Gill Sans"/>
              </a:defRPr>
            </a:pPr>
            <a:endParaRPr/>
          </a:p>
        </p:txBody>
      </p:sp>
      <p:sp>
        <p:nvSpPr>
          <p:cNvPr id="120" name="Shape 120"/>
          <p:cNvSpPr/>
          <p:nvPr/>
        </p:nvSpPr>
        <p:spPr>
          <a:xfrm>
            <a:off x="8963895" y="8568461"/>
            <a:ext cx="3906938" cy="24987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spAutoFit/>
          </a:bodyPr>
          <a:lstStyle/>
          <a:p>
            <a:pPr algn="r" defTabSz="1168400">
              <a:defRPr sz="1300">
                <a:solidFill>
                  <a:srgbClr val="FFFFFF"/>
                </a:solidFill>
                <a:latin typeface="Helvetica Neue"/>
                <a:ea typeface="Helvetica Neue"/>
                <a:cs typeface="Helvetica Neue"/>
                <a:sym typeface="Helvetica Neue"/>
              </a:defRPr>
            </a:pPr>
            <a:r>
              <a:rPr lang="de-DE" dirty="0">
                <a:latin typeface="Helvetica Neue Medium"/>
                <a:sym typeface="Helvetica Neue Medium"/>
              </a:rPr>
              <a:t>juergen.langlet@t-online.de</a:t>
            </a:r>
            <a:endParaRPr dirty="0">
              <a:latin typeface="Helvetica Neue Light"/>
              <a:ea typeface="Helvetica Neue Light"/>
              <a:cs typeface="Helvetica Neue Light"/>
              <a:sym typeface="Helvetica Neue Light"/>
            </a:endParaRPr>
          </a:p>
        </p:txBody>
      </p:sp>
      <p:sp>
        <p:nvSpPr>
          <p:cNvPr id="121" name="Shape 121"/>
          <p:cNvSpPr/>
          <p:nvPr/>
        </p:nvSpPr>
        <p:spPr>
          <a:xfrm>
            <a:off x="-666106" y="8445500"/>
            <a:ext cx="13852940" cy="1663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309" y="6483"/>
                </a:lnTo>
                <a:lnTo>
                  <a:pt x="21600" y="15752"/>
                </a:lnTo>
                <a:lnTo>
                  <a:pt x="21302" y="19945"/>
                </a:lnTo>
                <a:lnTo>
                  <a:pt x="249" y="21434"/>
                </a:lnTo>
                <a:lnTo>
                  <a:pt x="21" y="21600"/>
                </a:lnTo>
                <a:lnTo>
                  <a:pt x="0" y="0"/>
                </a:lnTo>
                <a:close/>
              </a:path>
            </a:pathLst>
          </a:custGeom>
          <a:solidFill>
            <a:srgbClr val="009EE0"/>
          </a:solidFill>
          <a:ln w="12700">
            <a:miter lim="400000"/>
          </a:ln>
        </p:spPr>
        <p:txBody>
          <a:bodyPr lIns="25400" tIns="25400" rIns="25400" bIns="25400" anchor="ctr"/>
          <a:lstStyle/>
          <a:p>
            <a:pPr>
              <a:defRPr sz="4200">
                <a:latin typeface="Gill Sans"/>
                <a:ea typeface="Gill Sans"/>
                <a:cs typeface="Gill Sans"/>
                <a:sym typeface="Gill Sans"/>
              </a:defRPr>
            </a:pPr>
            <a:endParaRPr dirty="0"/>
          </a:p>
        </p:txBody>
      </p:sp>
      <p:pic>
        <p:nvPicPr>
          <p:cNvPr id="6" name="Grafik 5">
            <a:extLst>
              <a:ext uri="{FF2B5EF4-FFF2-40B4-BE49-F238E27FC236}">
                <a16:creationId xmlns:a16="http://schemas.microsoft.com/office/drawing/2014/main" xmlns="" id="{9FB964B7-A91B-445A-881E-8C2F305C60D3}"/>
              </a:ext>
            </a:extLst>
          </p:cNvPr>
          <p:cNvPicPr/>
          <p:nvPr/>
        </p:nvPicPr>
        <p:blipFill>
          <a:blip r:embed="rId2"/>
          <a:stretch>
            <a:fillRect/>
          </a:stretch>
        </p:blipFill>
        <p:spPr>
          <a:xfrm>
            <a:off x="424815" y="8576627"/>
            <a:ext cx="2096770" cy="1020445"/>
          </a:xfrm>
          <a:prstGeom prst="rect">
            <a:avLst/>
          </a:prstGeom>
        </p:spPr>
      </p:pic>
      <p:sp>
        <p:nvSpPr>
          <p:cNvPr id="2" name="Textfeld 1">
            <a:extLst>
              <a:ext uri="{FF2B5EF4-FFF2-40B4-BE49-F238E27FC236}">
                <a16:creationId xmlns:a16="http://schemas.microsoft.com/office/drawing/2014/main" xmlns="" id="{01A7F307-CA45-449F-AFED-19B44EE48ED3}"/>
              </a:ext>
            </a:extLst>
          </p:cNvPr>
          <p:cNvSpPr txBox="1"/>
          <p:nvPr/>
        </p:nvSpPr>
        <p:spPr>
          <a:xfrm>
            <a:off x="2707234" y="8954204"/>
            <a:ext cx="793326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1800" b="1" i="0" u="none" strike="noStrike" cap="none" spc="0" normalizeH="0" baseline="0" dirty="0">
                <a:ln>
                  <a:noFill/>
                </a:ln>
                <a:solidFill>
                  <a:schemeClr val="bg1"/>
                </a:solidFill>
                <a:effectLst/>
                <a:uFillTx/>
                <a:latin typeface="+mn-lt"/>
                <a:ea typeface="+mn-ea"/>
                <a:cs typeface="+mn-cs"/>
                <a:sym typeface="Helvetica Light"/>
              </a:rPr>
              <a:t>German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Association</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for</a:t>
            </a:r>
            <a:r>
              <a:rPr kumimoji="0" lang="de-DE" sz="1800" b="1" i="0" u="none" strike="noStrike" cap="none" spc="0" normalizeH="0" baseline="0" dirty="0">
                <a:ln>
                  <a:noFill/>
                </a:ln>
                <a:solidFill>
                  <a:schemeClr val="bg1"/>
                </a:solidFill>
                <a:effectLst/>
                <a:uFillTx/>
                <a:latin typeface="+mn-lt"/>
                <a:ea typeface="+mn-ea"/>
                <a:cs typeface="+mn-cs"/>
                <a:sym typeface="Helvetica Light"/>
              </a:rPr>
              <a:t> the Promotion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of</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Mathematical</a:t>
            </a:r>
            <a:r>
              <a:rPr kumimoji="0" lang="de-DE" sz="1800" b="1" i="0" u="none" strike="noStrike" cap="none" spc="0" normalizeH="0" baseline="0" dirty="0">
                <a:ln>
                  <a:noFill/>
                </a:ln>
                <a:solidFill>
                  <a:schemeClr val="bg1"/>
                </a:solidFill>
                <a:effectLst/>
                <a:uFillTx/>
                <a:latin typeface="+mn-lt"/>
                <a:ea typeface="+mn-ea"/>
                <a:cs typeface="+mn-cs"/>
                <a:sym typeface="Helvetica Light"/>
              </a:rPr>
              <a:t> and Scientific Teaching</a:t>
            </a:r>
            <a:r>
              <a:rPr kumimoji="0" lang="de-DE" sz="1800" b="0" i="0" u="none" strike="noStrike" cap="none" spc="0" normalizeH="0" baseline="0" dirty="0">
                <a:ln>
                  <a:noFill/>
                </a:ln>
                <a:solidFill>
                  <a:srgbClr val="000000"/>
                </a:solidFill>
                <a:effectLst/>
                <a:uFillTx/>
                <a:latin typeface="+mn-lt"/>
                <a:ea typeface="+mn-ea"/>
                <a:cs typeface="+mn-cs"/>
                <a:sym typeface="Helvetica Light"/>
              </a:rPr>
              <a:t> </a:t>
            </a:r>
          </a:p>
        </p:txBody>
      </p:sp>
      <p:sp>
        <p:nvSpPr>
          <p:cNvPr id="3" name="Textfeld 2">
            <a:extLst>
              <a:ext uri="{FF2B5EF4-FFF2-40B4-BE49-F238E27FC236}">
                <a16:creationId xmlns:a16="http://schemas.microsoft.com/office/drawing/2014/main" xmlns="" id="{AF3673F0-F481-42DB-B245-539001AC58BB}"/>
              </a:ext>
            </a:extLst>
          </p:cNvPr>
          <p:cNvSpPr txBox="1"/>
          <p:nvPr/>
        </p:nvSpPr>
        <p:spPr>
          <a:xfrm>
            <a:off x="195646" y="57110"/>
            <a:ext cx="1256273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Common Framework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of</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Reference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for</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the Natural Sciences (Minimum Standards</a:t>
            </a:r>
            <a:r>
              <a:rPr kumimoji="0" lang="de-DE" sz="2000" b="0" i="0" u="none" strike="noStrike" cap="none" spc="0" normalizeH="0" baseline="0" dirty="0">
                <a:ln>
                  <a:noFill/>
                </a:ln>
                <a:solidFill>
                  <a:srgbClr val="000000"/>
                </a:solidFill>
                <a:effectLst/>
                <a:highlight>
                  <a:srgbClr val="000080"/>
                </a:highlight>
                <a:uFillTx/>
                <a:latin typeface="+mn-lt"/>
                <a:ea typeface="+mn-ea"/>
                <a:cs typeface="+mn-cs"/>
                <a:sym typeface="Helvetica Light"/>
              </a:rPr>
              <a:t>)</a:t>
            </a:r>
          </a:p>
        </p:txBody>
      </p:sp>
      <p:sp>
        <p:nvSpPr>
          <p:cNvPr id="5" name="Rechteck 4">
            <a:extLst>
              <a:ext uri="{FF2B5EF4-FFF2-40B4-BE49-F238E27FC236}">
                <a16:creationId xmlns:a16="http://schemas.microsoft.com/office/drawing/2014/main" xmlns="" id="{C3863134-285F-4E0E-A0AD-032AB4AB9C42}"/>
              </a:ext>
            </a:extLst>
          </p:cNvPr>
          <p:cNvSpPr/>
          <p:nvPr/>
        </p:nvSpPr>
        <p:spPr>
          <a:xfrm>
            <a:off x="195646" y="610148"/>
            <a:ext cx="12562733" cy="4616648"/>
          </a:xfrm>
          <a:prstGeom prst="rect">
            <a:avLst/>
          </a:prstGeom>
        </p:spPr>
        <p:txBody>
          <a:bodyPr wrap="square">
            <a:spAutoFit/>
          </a:bodyPr>
          <a:lstStyle/>
          <a:p>
            <a:pPr algn="l"/>
            <a:r>
              <a:rPr lang="en-US" sz="3000" b="1" dirty="0">
                <a:solidFill>
                  <a:schemeClr val="accent1">
                    <a:lumMod val="50000"/>
                  </a:schemeClr>
                </a:solidFill>
                <a:latin typeface="Book Antiqua" panose="02040602050305030304" pitchFamily="18" charset="0"/>
              </a:rPr>
              <a:t>Evolution: to explain history of nature on the basis of natural science</a:t>
            </a:r>
          </a:p>
          <a:p>
            <a:pPr algn="l"/>
            <a:r>
              <a:rPr lang="de-DE" sz="2400" dirty="0">
                <a:solidFill>
                  <a:schemeClr val="tx1"/>
                </a:solidFill>
                <a:latin typeface="Book Antiqua" panose="02040602050305030304" pitchFamily="18" charset="0"/>
              </a:rPr>
              <a:t>B2</a:t>
            </a:r>
            <a:r>
              <a:rPr lang="de-DE" sz="2400" dirty="0">
                <a:solidFill>
                  <a:schemeClr val="accent1"/>
                </a:solidFill>
                <a:latin typeface="Book Antiqua" panose="02040602050305030304" pitchFamily="18" charset="0"/>
              </a:rPr>
              <a:t> </a:t>
            </a:r>
          </a:p>
          <a:p>
            <a:pPr algn="l"/>
            <a:r>
              <a:rPr lang="de-DE" sz="2400" dirty="0">
                <a:latin typeface="Book Antiqua" panose="02040602050305030304" pitchFamily="18" charset="0"/>
              </a:rPr>
              <a:t>-  </a:t>
            </a:r>
            <a:r>
              <a:rPr lang="de-DE" sz="2400" dirty="0" err="1">
                <a:latin typeface="Book Antiqua" panose="02040602050305030304" pitchFamily="18" charset="0"/>
              </a:rPr>
              <a:t>can</a:t>
            </a:r>
            <a:r>
              <a:rPr lang="de-DE" sz="2400" dirty="0">
                <a:latin typeface="Book Antiqua" panose="02040602050305030304" pitchFamily="18" charset="0"/>
              </a:rPr>
              <a:t> </a:t>
            </a:r>
            <a:r>
              <a:rPr lang="de-DE" sz="2400" dirty="0" err="1">
                <a:latin typeface="Book Antiqua" panose="02040602050305030304" pitchFamily="18" charset="0"/>
              </a:rPr>
              <a:t>explain</a:t>
            </a:r>
            <a:r>
              <a:rPr lang="de-DE" sz="2400" dirty="0">
                <a:latin typeface="Book Antiqua" panose="02040602050305030304" pitchFamily="18" charset="0"/>
              </a:rPr>
              <a:t> to </a:t>
            </a:r>
            <a:r>
              <a:rPr lang="de-DE" sz="2400" dirty="0" err="1">
                <a:latin typeface="Book Antiqua" panose="02040602050305030304" pitchFamily="18" charset="0"/>
              </a:rPr>
              <a:t>what</a:t>
            </a:r>
            <a:r>
              <a:rPr lang="de-DE" sz="2400" dirty="0">
                <a:latin typeface="Book Antiqua" panose="02040602050305030304" pitchFamily="18" charset="0"/>
              </a:rPr>
              <a:t> </a:t>
            </a:r>
            <a:r>
              <a:rPr lang="de-DE" sz="2400" dirty="0" err="1">
                <a:latin typeface="Book Antiqua" panose="02040602050305030304" pitchFamily="18" charset="0"/>
              </a:rPr>
              <a:t>extent</a:t>
            </a:r>
            <a:r>
              <a:rPr lang="de-DE" sz="2400" dirty="0">
                <a:latin typeface="Book Antiqua" panose="02040602050305030304" pitchFamily="18" charset="0"/>
              </a:rPr>
              <a:t> </a:t>
            </a:r>
            <a:r>
              <a:rPr lang="de-DE" sz="2400" dirty="0" err="1">
                <a:latin typeface="Book Antiqua" panose="02040602050305030304" pitchFamily="18" charset="0"/>
              </a:rPr>
              <a:t>co</a:t>
            </a:r>
            <a:r>
              <a:rPr lang="de-DE" sz="2400" dirty="0">
                <a:latin typeface="Book Antiqua" panose="02040602050305030304" pitchFamily="18" charset="0"/>
              </a:rPr>
              <a:t>-evolution </a:t>
            </a:r>
            <a:r>
              <a:rPr lang="de-DE" sz="2400" dirty="0" err="1">
                <a:latin typeface="Book Antiqua" panose="02040602050305030304" pitchFamily="18" charset="0"/>
              </a:rPr>
              <a:t>is</a:t>
            </a:r>
            <a:r>
              <a:rPr lang="de-DE" sz="2400" dirty="0">
                <a:latin typeface="Book Antiqua" panose="02040602050305030304" pitchFamily="18" charset="0"/>
              </a:rPr>
              <a:t> a source </a:t>
            </a:r>
            <a:r>
              <a:rPr lang="de-DE" sz="2400" dirty="0" err="1">
                <a:latin typeface="Book Antiqua" panose="02040602050305030304" pitchFamily="18" charset="0"/>
              </a:rPr>
              <a:t>of</a:t>
            </a:r>
            <a:r>
              <a:rPr lang="de-DE" sz="2400" dirty="0">
                <a:latin typeface="Book Antiqua" panose="02040602050305030304" pitchFamily="18" charset="0"/>
              </a:rPr>
              <a:t> </a:t>
            </a:r>
            <a:r>
              <a:rPr lang="de-DE" sz="2400" dirty="0" err="1">
                <a:latin typeface="Book Antiqua" panose="02040602050305030304" pitchFamily="18" charset="0"/>
              </a:rPr>
              <a:t>ongoing</a:t>
            </a:r>
            <a:r>
              <a:rPr lang="de-DE" sz="2400" dirty="0">
                <a:latin typeface="Book Antiqua" panose="02040602050305030304" pitchFamily="18" charset="0"/>
              </a:rPr>
              <a:t> </a:t>
            </a:r>
            <a:r>
              <a:rPr lang="de-DE" sz="2400" dirty="0" err="1">
                <a:latin typeface="Book Antiqua" panose="02040602050305030304" pitchFamily="18" charset="0"/>
              </a:rPr>
              <a:t>evolution</a:t>
            </a:r>
            <a:r>
              <a:rPr lang="de-DE" sz="2400" dirty="0">
                <a:latin typeface="Book Antiqua" panose="02040602050305030304" pitchFamily="18" charset="0"/>
              </a:rPr>
              <a:t>.</a:t>
            </a:r>
          </a:p>
          <a:p>
            <a:pPr algn="l"/>
            <a:r>
              <a:rPr lang="de-DE" sz="2400" dirty="0">
                <a:solidFill>
                  <a:schemeClr val="accent1"/>
                </a:solidFill>
                <a:latin typeface="Book Antiqua" panose="02040602050305030304" pitchFamily="18" charset="0"/>
              </a:rPr>
              <a:t>In a </a:t>
            </a:r>
            <a:r>
              <a:rPr lang="de-DE" sz="2400" dirty="0" err="1">
                <a:solidFill>
                  <a:schemeClr val="accent1"/>
                </a:solidFill>
                <a:latin typeface="Book Antiqua" panose="02040602050305030304" pitchFamily="18" charset="0"/>
              </a:rPr>
              <a:t>constant</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environment</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there</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is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no</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evolution</a:t>
            </a:r>
            <a:r>
              <a:rPr lang="de-DE" sz="2400" dirty="0">
                <a:solidFill>
                  <a:schemeClr val="accent1"/>
                </a:solidFill>
                <a:latin typeface="Book Antiqua" panose="02040602050305030304" pitchFamily="18" charset="0"/>
              </a:rPr>
              <a:t>.</a:t>
            </a:r>
          </a:p>
          <a:p>
            <a:pPr algn="l"/>
            <a:r>
              <a:rPr lang="de-DE" sz="2400" dirty="0">
                <a:latin typeface="Book Antiqua" panose="02040602050305030304" pitchFamily="18" charset="0"/>
              </a:rPr>
              <a:t>-  </a:t>
            </a:r>
            <a:r>
              <a:rPr lang="de-DE" sz="2400" dirty="0" err="1">
                <a:latin typeface="Book Antiqua" panose="02040602050305030304" pitchFamily="18" charset="0"/>
              </a:rPr>
              <a:t>can</a:t>
            </a:r>
            <a:r>
              <a:rPr lang="de-DE" sz="2400" dirty="0">
                <a:latin typeface="Book Antiqua" panose="02040602050305030304" pitchFamily="18" charset="0"/>
              </a:rPr>
              <a:t> </a:t>
            </a:r>
            <a:r>
              <a:rPr lang="de-DE" sz="2400" dirty="0" err="1">
                <a:latin typeface="Book Antiqua" panose="02040602050305030304" pitchFamily="18" charset="0"/>
              </a:rPr>
              <a:t>apply</a:t>
            </a:r>
            <a:r>
              <a:rPr lang="de-DE" sz="2400" dirty="0">
                <a:latin typeface="Book Antiqua" panose="02040602050305030304" pitchFamily="18" charset="0"/>
              </a:rPr>
              <a:t> </a:t>
            </a:r>
            <a:r>
              <a:rPr lang="de-DE" sz="2400" dirty="0" err="1">
                <a:latin typeface="Book Antiqua" panose="02040602050305030304" pitchFamily="18" charset="0"/>
              </a:rPr>
              <a:t>evolutionary</a:t>
            </a:r>
            <a:r>
              <a:rPr lang="de-DE" sz="2400" dirty="0">
                <a:latin typeface="Book Antiqua" panose="02040602050305030304" pitchFamily="18" charset="0"/>
              </a:rPr>
              <a:t> </a:t>
            </a:r>
            <a:r>
              <a:rPr lang="de-DE" sz="2400" dirty="0" err="1">
                <a:latin typeface="Book Antiqua" panose="02040602050305030304" pitchFamily="18" charset="0"/>
              </a:rPr>
              <a:t>theory</a:t>
            </a:r>
            <a:r>
              <a:rPr lang="de-DE" sz="2400" dirty="0">
                <a:latin typeface="Book Antiqua" panose="02040602050305030304" pitchFamily="18" charset="0"/>
              </a:rPr>
              <a:t> to different </a:t>
            </a:r>
            <a:r>
              <a:rPr lang="de-DE" sz="2400" dirty="0" err="1">
                <a:latin typeface="Book Antiqua" panose="02040602050305030304" pitchFamily="18" charset="0"/>
              </a:rPr>
              <a:t>areas</a:t>
            </a:r>
            <a:r>
              <a:rPr lang="de-DE" sz="2400" dirty="0">
                <a:latin typeface="Book Antiqua" panose="02040602050305030304" pitchFamily="18" charset="0"/>
              </a:rPr>
              <a:t> </a:t>
            </a:r>
            <a:r>
              <a:rPr lang="de-DE" sz="2400" dirty="0" err="1">
                <a:latin typeface="Book Antiqua" panose="02040602050305030304" pitchFamily="18" charset="0"/>
              </a:rPr>
              <a:t>of</a:t>
            </a:r>
            <a:r>
              <a:rPr lang="de-DE" sz="2400" dirty="0">
                <a:latin typeface="Book Antiqua" panose="02040602050305030304" pitchFamily="18" charset="0"/>
              </a:rPr>
              <a:t> </a:t>
            </a:r>
            <a:r>
              <a:rPr lang="de-DE" sz="2400" dirty="0" err="1">
                <a:latin typeface="Book Antiqua" panose="02040602050305030304" pitchFamily="18" charset="0"/>
              </a:rPr>
              <a:t>biology</a:t>
            </a:r>
            <a:r>
              <a:rPr lang="de-DE" sz="2400" dirty="0">
                <a:latin typeface="Book Antiqua" panose="02040602050305030304" pitchFamily="18" charset="0"/>
              </a:rPr>
              <a:t>.</a:t>
            </a:r>
          </a:p>
          <a:p>
            <a:pPr algn="l"/>
            <a:r>
              <a:rPr lang="de-DE" sz="2400" dirty="0">
                <a:solidFill>
                  <a:schemeClr val="tx1"/>
                </a:solidFill>
                <a:latin typeface="Book Antiqua" panose="02040602050305030304" pitchFamily="18" charset="0"/>
              </a:rPr>
              <a:t>-  </a:t>
            </a:r>
            <a:r>
              <a:rPr lang="de-DE" sz="2400" dirty="0" err="1">
                <a:solidFill>
                  <a:schemeClr val="tx1"/>
                </a:solidFill>
                <a:latin typeface="Book Antiqua" panose="02040602050305030304" pitchFamily="18" charset="0"/>
              </a:rPr>
              <a:t>can</a:t>
            </a:r>
            <a:r>
              <a:rPr lang="de-DE" sz="2400" dirty="0">
                <a:solidFill>
                  <a:schemeClr val="tx1"/>
                </a:solidFill>
                <a:latin typeface="Book Antiqua" panose="02040602050305030304" pitchFamily="18" charset="0"/>
              </a:rPr>
              <a:t> </a:t>
            </a:r>
            <a:r>
              <a:rPr lang="de-DE" sz="2400" dirty="0" err="1">
                <a:solidFill>
                  <a:schemeClr val="tx1"/>
                </a:solidFill>
                <a:latin typeface="Book Antiqua" panose="02040602050305030304" pitchFamily="18" charset="0"/>
              </a:rPr>
              <a:t>explain</a:t>
            </a:r>
            <a:r>
              <a:rPr lang="de-DE" sz="2400" dirty="0">
                <a:solidFill>
                  <a:schemeClr val="tx1"/>
                </a:solidFill>
                <a:latin typeface="Book Antiqua" panose="02040602050305030304" pitchFamily="18" charset="0"/>
              </a:rPr>
              <a:t> the </a:t>
            </a:r>
            <a:r>
              <a:rPr lang="de-DE" sz="2400" dirty="0" err="1">
                <a:solidFill>
                  <a:schemeClr val="tx1"/>
                </a:solidFill>
                <a:latin typeface="Book Antiqua" panose="02040602050305030304" pitchFamily="18" charset="0"/>
              </a:rPr>
              <a:t>role</a:t>
            </a:r>
            <a:r>
              <a:rPr lang="de-DE" sz="2400" dirty="0">
                <a:solidFill>
                  <a:schemeClr val="tx1"/>
                </a:solidFill>
                <a:latin typeface="Book Antiqua" panose="02040602050305030304" pitchFamily="18" charset="0"/>
              </a:rPr>
              <a:t> </a:t>
            </a:r>
            <a:r>
              <a:rPr lang="de-DE" sz="2400" dirty="0" err="1">
                <a:solidFill>
                  <a:schemeClr val="tx1"/>
                </a:solidFill>
                <a:latin typeface="Book Antiqua" panose="02040602050305030304" pitchFamily="18" charset="0"/>
              </a:rPr>
              <a:t>of</a:t>
            </a:r>
            <a:r>
              <a:rPr lang="de-DE" sz="2400" dirty="0">
                <a:solidFill>
                  <a:schemeClr val="tx1"/>
                </a:solidFill>
                <a:latin typeface="Book Antiqua" panose="02040602050305030304" pitchFamily="18" charset="0"/>
              </a:rPr>
              <a:t> </a:t>
            </a:r>
            <a:r>
              <a:rPr lang="de-DE" sz="2400" dirty="0" err="1">
                <a:solidFill>
                  <a:schemeClr val="tx1"/>
                </a:solidFill>
                <a:latin typeface="Book Antiqua" panose="02040602050305030304" pitchFamily="18" charset="0"/>
              </a:rPr>
              <a:t>theories</a:t>
            </a:r>
            <a:r>
              <a:rPr lang="de-DE" sz="2400" dirty="0">
                <a:solidFill>
                  <a:schemeClr val="tx1"/>
                </a:solidFill>
                <a:latin typeface="Book Antiqua" panose="02040602050305030304" pitchFamily="18" charset="0"/>
              </a:rPr>
              <a:t> in the natural sciences </a:t>
            </a:r>
            <a:r>
              <a:rPr lang="de-DE" sz="2400" dirty="0" err="1">
                <a:solidFill>
                  <a:schemeClr val="tx1"/>
                </a:solidFill>
                <a:latin typeface="Book Antiqua" panose="02040602050305030304" pitchFamily="18" charset="0"/>
              </a:rPr>
              <a:t>using</a:t>
            </a:r>
            <a:r>
              <a:rPr lang="de-DE" sz="2400" dirty="0">
                <a:solidFill>
                  <a:schemeClr val="tx1"/>
                </a:solidFill>
                <a:latin typeface="Book Antiqua" panose="02040602050305030304" pitchFamily="18" charset="0"/>
              </a:rPr>
              <a:t> </a:t>
            </a:r>
            <a:r>
              <a:rPr lang="de-DE" sz="2400" dirty="0" err="1">
                <a:solidFill>
                  <a:schemeClr val="tx1"/>
                </a:solidFill>
                <a:latin typeface="Book Antiqua" panose="02040602050305030304" pitchFamily="18" charset="0"/>
              </a:rPr>
              <a:t>evolutionary</a:t>
            </a:r>
            <a:r>
              <a:rPr lang="de-DE" sz="2400" dirty="0">
                <a:solidFill>
                  <a:schemeClr val="tx1"/>
                </a:solidFill>
                <a:latin typeface="Book Antiqua" panose="02040602050305030304" pitchFamily="18" charset="0"/>
              </a:rPr>
              <a:t> </a:t>
            </a:r>
            <a:r>
              <a:rPr lang="de-DE" sz="2400" dirty="0" err="1">
                <a:solidFill>
                  <a:schemeClr val="tx1"/>
                </a:solidFill>
                <a:latin typeface="Book Antiqua" panose="02040602050305030304" pitchFamily="18" charset="0"/>
              </a:rPr>
              <a:t>theory</a:t>
            </a:r>
            <a:r>
              <a:rPr lang="de-DE" sz="2400" dirty="0">
                <a:solidFill>
                  <a:schemeClr val="tx1"/>
                </a:solidFill>
                <a:latin typeface="Book Antiqua" panose="02040602050305030304" pitchFamily="18" charset="0"/>
              </a:rPr>
              <a:t>.</a:t>
            </a:r>
          </a:p>
          <a:p>
            <a:pPr algn="l"/>
            <a:r>
              <a:rPr lang="de-DE" sz="2400" dirty="0">
                <a:solidFill>
                  <a:schemeClr val="accent1"/>
                </a:solidFill>
                <a:latin typeface="Book Antiqua" panose="02040602050305030304" pitchFamily="18" charset="0"/>
              </a:rPr>
              <a:t>„</a:t>
            </a:r>
            <a:r>
              <a:rPr lang="de-DE" sz="2400" dirty="0" err="1">
                <a:solidFill>
                  <a:schemeClr val="accent1"/>
                </a:solidFill>
                <a:latin typeface="Book Antiqua" panose="02040602050305030304" pitchFamily="18" charset="0"/>
              </a:rPr>
              <a:t>Theories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are</a:t>
            </a:r>
            <a:r>
              <a:rPr lang="de-DE" sz="2400" dirty="0">
                <a:solidFill>
                  <a:schemeClr val="accent1"/>
                </a:solidFill>
                <a:latin typeface="Book Antiqua" panose="02040602050305030304" pitchFamily="18" charset="0"/>
              </a:rPr>
              <a:t> non-</a:t>
            </a:r>
            <a:r>
              <a:rPr lang="de-DE" sz="2400" dirty="0" err="1">
                <a:solidFill>
                  <a:schemeClr val="accent1"/>
                </a:solidFill>
                <a:latin typeface="Book Antiqua" panose="02040602050305030304" pitchFamily="18" charset="0"/>
              </a:rPr>
              <a:t>binding</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ways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of</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thinking</a:t>
            </a:r>
            <a:r>
              <a:rPr lang="de-DE" sz="2400" dirty="0">
                <a:solidFill>
                  <a:schemeClr val="accent1"/>
                </a:solidFill>
                <a:latin typeface="Book Antiqua" panose="02040602050305030304" pitchFamily="18" charset="0"/>
              </a:rPr>
              <a:t>.</a:t>
            </a:r>
          </a:p>
          <a:p>
            <a:pPr algn="l"/>
            <a:r>
              <a:rPr lang="de-DE" sz="2400" dirty="0">
                <a:latin typeface="Book Antiqua" panose="02040602050305030304" pitchFamily="18" charset="0"/>
              </a:rPr>
              <a:t>- </a:t>
            </a:r>
            <a:r>
              <a:rPr lang="de-DE" sz="2400" dirty="0" err="1">
                <a:latin typeface="Book Antiqua" panose="02040602050305030304" pitchFamily="18" charset="0"/>
              </a:rPr>
              <a:t>can</a:t>
            </a:r>
            <a:r>
              <a:rPr lang="de-DE" sz="2400" dirty="0">
                <a:latin typeface="Book Antiqua" panose="02040602050305030304" pitchFamily="18" charset="0"/>
              </a:rPr>
              <a:t> </a:t>
            </a:r>
            <a:r>
              <a:rPr lang="de-DE" sz="2400" dirty="0" err="1">
                <a:latin typeface="Book Antiqua" panose="02040602050305030304" pitchFamily="18" charset="0"/>
              </a:rPr>
              <a:t>compare</a:t>
            </a:r>
            <a:r>
              <a:rPr lang="de-DE" sz="2400" dirty="0">
                <a:latin typeface="Book Antiqua" panose="02040602050305030304" pitchFamily="18" charset="0"/>
              </a:rPr>
              <a:t> different </a:t>
            </a:r>
            <a:r>
              <a:rPr lang="de-DE" sz="2400" dirty="0" err="1">
                <a:latin typeface="Book Antiqua" panose="02040602050305030304" pitchFamily="18" charset="0"/>
              </a:rPr>
              <a:t>evolutionary</a:t>
            </a:r>
            <a:r>
              <a:rPr lang="de-DE" sz="2400" dirty="0">
                <a:latin typeface="Book Antiqua" panose="02040602050305030304" pitchFamily="18" charset="0"/>
              </a:rPr>
              <a:t> </a:t>
            </a:r>
            <a:r>
              <a:rPr lang="de-DE" sz="2400" dirty="0" err="1">
                <a:latin typeface="Book Antiqua" panose="02040602050305030304" pitchFamily="18" charset="0"/>
              </a:rPr>
              <a:t>theories</a:t>
            </a:r>
            <a:r>
              <a:rPr lang="de-DE" sz="2400" dirty="0">
                <a:latin typeface="Book Antiqua" panose="02040602050305030304" pitchFamily="18" charset="0"/>
              </a:rPr>
              <a:t>, </a:t>
            </a:r>
            <a:r>
              <a:rPr lang="de-DE" sz="2400" dirty="0" err="1">
                <a:latin typeface="Book Antiqua" panose="02040602050305030304" pitchFamily="18" charset="0"/>
              </a:rPr>
              <a:t>distinguish</a:t>
            </a:r>
            <a:r>
              <a:rPr lang="de-DE" sz="2400" dirty="0">
                <a:latin typeface="Book Antiqua" panose="02040602050305030304" pitchFamily="18" charset="0"/>
              </a:rPr>
              <a:t> </a:t>
            </a:r>
            <a:r>
              <a:rPr lang="de-DE" sz="2400" dirty="0" err="1">
                <a:latin typeface="Book Antiqua" panose="02040602050305030304" pitchFamily="18" charset="0"/>
              </a:rPr>
              <a:t>them</a:t>
            </a:r>
            <a:r>
              <a:rPr lang="de-DE" sz="2400" dirty="0">
                <a:latin typeface="Book Antiqua" panose="02040602050305030304" pitchFamily="18" charset="0"/>
              </a:rPr>
              <a:t> </a:t>
            </a:r>
            <a:r>
              <a:rPr lang="de-DE" sz="2400" dirty="0" err="1">
                <a:latin typeface="Book Antiqua" panose="02040602050305030304" pitchFamily="18" charset="0"/>
              </a:rPr>
              <a:t>from</a:t>
            </a:r>
            <a:r>
              <a:rPr lang="de-DE" sz="2400" dirty="0">
                <a:latin typeface="Book Antiqua" panose="02040602050305030304" pitchFamily="18" charset="0"/>
              </a:rPr>
              <a:t> non-</a:t>
            </a:r>
            <a:r>
              <a:rPr lang="de-DE" sz="2400" dirty="0" err="1">
                <a:latin typeface="Book Antiqua" panose="02040602050305030304" pitchFamily="18" charset="0"/>
              </a:rPr>
              <a:t>scientific</a:t>
            </a:r>
            <a:r>
              <a:rPr lang="de-DE" sz="2400" dirty="0">
                <a:latin typeface="Book Antiqua" panose="02040602050305030304" pitchFamily="18" charset="0"/>
              </a:rPr>
              <a:t> </a:t>
            </a:r>
            <a:r>
              <a:rPr lang="de-DE" sz="2400" dirty="0" err="1">
                <a:latin typeface="Book Antiqua" panose="02040602050305030304" pitchFamily="18" charset="0"/>
              </a:rPr>
              <a:t>concepts</a:t>
            </a:r>
            <a:r>
              <a:rPr lang="de-DE" sz="2400" dirty="0">
                <a:latin typeface="Book Antiqua" panose="02040602050305030304" pitchFamily="18" charset="0"/>
              </a:rPr>
              <a:t>, and </a:t>
            </a:r>
            <a:r>
              <a:rPr lang="de-DE" sz="2400" dirty="0" err="1">
                <a:latin typeface="Book Antiqua" panose="02040602050305030304" pitchFamily="18" charset="0"/>
              </a:rPr>
              <a:t>reflect</a:t>
            </a:r>
            <a:r>
              <a:rPr lang="de-DE" sz="2400" dirty="0">
                <a:latin typeface="Book Antiqua" panose="02040602050305030304" pitchFamily="18" charset="0"/>
              </a:rPr>
              <a:t> the different </a:t>
            </a:r>
            <a:r>
              <a:rPr lang="de-DE" sz="2400" dirty="0" err="1">
                <a:latin typeface="Book Antiqua" panose="02040602050305030304" pitchFamily="18" charset="0"/>
              </a:rPr>
              <a:t>statements</a:t>
            </a:r>
            <a:r>
              <a:rPr lang="de-DE" sz="2400" dirty="0">
                <a:latin typeface="Book Antiqua" panose="02040602050305030304" pitchFamily="18" charset="0"/>
              </a:rPr>
              <a:t>.</a:t>
            </a:r>
          </a:p>
          <a:p>
            <a:pPr algn="l"/>
            <a:r>
              <a:rPr lang="de-DE" sz="2400" dirty="0">
                <a:solidFill>
                  <a:schemeClr val="accent1"/>
                </a:solidFill>
                <a:latin typeface="Book Antiqua" panose="02040602050305030304" pitchFamily="18" charset="0"/>
              </a:rPr>
              <a:t>Evolution and </a:t>
            </a:r>
            <a:r>
              <a:rPr lang="de-DE" sz="2400" dirty="0" err="1">
                <a:solidFill>
                  <a:schemeClr val="accent1"/>
                </a:solidFill>
                <a:latin typeface="Book Antiqua" panose="02040602050305030304" pitchFamily="18" charset="0"/>
              </a:rPr>
              <a:t>religious</a:t>
            </a:r>
            <a:r>
              <a:rPr lang="de-DE" sz="2400" dirty="0">
                <a:solidFill>
                  <a:schemeClr val="accent1"/>
                </a:solidFill>
                <a:latin typeface="Book Antiqua" panose="02040602050305030304" pitchFamily="18" charset="0"/>
              </a:rPr>
              <a:t> beliefs </a:t>
            </a:r>
            <a:r>
              <a:rPr lang="de-DE" sz="2400" dirty="0" err="1">
                <a:solidFill>
                  <a:schemeClr val="accent1"/>
                </a:solidFill>
                <a:latin typeface="Book Antiqua" panose="02040602050305030304" pitchFamily="18" charset="0"/>
              </a:rPr>
              <a:t>contradice</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each</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other</a:t>
            </a:r>
            <a:r>
              <a:rPr lang="de-DE" sz="2400" dirty="0">
                <a:solidFill>
                  <a:schemeClr val="accent1"/>
                </a:solidFill>
                <a:latin typeface="Book Antiqua" panose="02040602050305030304" pitchFamily="18" charset="0"/>
              </a:rPr>
              <a:t>.</a:t>
            </a:r>
          </a:p>
          <a:p>
            <a:pPr algn="l"/>
            <a:r>
              <a:rPr lang="de-DE" sz="2400" dirty="0">
                <a:latin typeface="Book Antiqua" panose="02040602050305030304" pitchFamily="18" charset="0"/>
              </a:rPr>
              <a:t>-  </a:t>
            </a:r>
            <a:r>
              <a:rPr lang="de-DE" sz="2400" dirty="0" err="1">
                <a:latin typeface="Book Antiqua" panose="02040602050305030304" pitchFamily="18" charset="0"/>
              </a:rPr>
              <a:t>can</a:t>
            </a:r>
            <a:r>
              <a:rPr lang="de-DE" sz="2400" dirty="0">
                <a:latin typeface="Book Antiqua" panose="02040602050305030304" pitchFamily="18" charset="0"/>
              </a:rPr>
              <a:t> </a:t>
            </a:r>
            <a:r>
              <a:rPr lang="de-DE" sz="2400" dirty="0" err="1">
                <a:latin typeface="Book Antiqua" panose="02040602050305030304" pitchFamily="18" charset="0"/>
              </a:rPr>
              <a:t>justify</a:t>
            </a:r>
            <a:r>
              <a:rPr lang="de-DE" sz="2400" dirty="0">
                <a:latin typeface="Book Antiqua" panose="02040602050305030304" pitchFamily="18" charset="0"/>
              </a:rPr>
              <a:t> </a:t>
            </a:r>
            <a:r>
              <a:rPr lang="de-DE" sz="2400" dirty="0" err="1">
                <a:latin typeface="Book Antiqua" panose="02040602050305030304" pitchFamily="18" charset="0"/>
              </a:rPr>
              <a:t>that</a:t>
            </a:r>
            <a:r>
              <a:rPr lang="de-DE" sz="2400" dirty="0">
                <a:latin typeface="Book Antiqua" panose="02040602050305030304" pitchFamily="18" charset="0"/>
              </a:rPr>
              <a:t> the </a:t>
            </a:r>
            <a:r>
              <a:rPr lang="de-DE" sz="2400" dirty="0" err="1">
                <a:latin typeface="Book Antiqua" panose="02040602050305030304" pitchFamily="18" charset="0"/>
              </a:rPr>
              <a:t>concept</a:t>
            </a:r>
            <a:r>
              <a:rPr lang="de-DE" sz="2400" dirty="0">
                <a:latin typeface="Book Antiqua" panose="02040602050305030304" pitchFamily="18" charset="0"/>
              </a:rPr>
              <a:t> </a:t>
            </a:r>
            <a:r>
              <a:rPr lang="de-DE" sz="2400" dirty="0" err="1">
                <a:latin typeface="Book Antiqua" panose="02040602050305030304" pitchFamily="18" charset="0"/>
              </a:rPr>
              <a:t>of</a:t>
            </a:r>
            <a:r>
              <a:rPr lang="de-DE" sz="2400" dirty="0">
                <a:latin typeface="Book Antiqua" panose="02040602050305030304" pitchFamily="18" charset="0"/>
              </a:rPr>
              <a:t> </a:t>
            </a:r>
            <a:r>
              <a:rPr lang="de-DE" sz="2400" dirty="0" err="1">
                <a:latin typeface="Book Antiqua" panose="02040602050305030304" pitchFamily="18" charset="0"/>
              </a:rPr>
              <a:t>race</a:t>
            </a:r>
            <a:r>
              <a:rPr lang="de-DE" sz="2400" dirty="0">
                <a:latin typeface="Book Antiqua" panose="02040602050305030304" pitchFamily="18" charset="0"/>
              </a:rPr>
              <a:t> in </a:t>
            </a:r>
            <a:r>
              <a:rPr lang="de-DE" sz="2400" dirty="0" err="1">
                <a:latin typeface="Book Antiqua" panose="02040602050305030304" pitchFamily="18" charset="0"/>
              </a:rPr>
              <a:t>humans</a:t>
            </a:r>
            <a:r>
              <a:rPr lang="de-DE" sz="2400" dirty="0">
                <a:latin typeface="Book Antiqua" panose="02040602050305030304" pitchFamily="18" charset="0"/>
              </a:rPr>
              <a:t> </a:t>
            </a:r>
            <a:r>
              <a:rPr lang="de-DE" sz="2400" dirty="0" err="1">
                <a:latin typeface="Book Antiqua" panose="02040602050305030304" pitchFamily="18" charset="0"/>
              </a:rPr>
              <a:t>is</a:t>
            </a:r>
            <a:r>
              <a:rPr lang="de-DE" sz="2400" dirty="0">
                <a:latin typeface="Book Antiqua" panose="02040602050305030304" pitchFamily="18" charset="0"/>
              </a:rPr>
              <a:t> </a:t>
            </a:r>
            <a:r>
              <a:rPr lang="de-DE" sz="2400" dirty="0" err="1">
                <a:latin typeface="Book Antiqua" panose="02040602050305030304" pitchFamily="18" charset="0"/>
              </a:rPr>
              <a:t>outdated</a:t>
            </a:r>
            <a:r>
              <a:rPr lang="de-DE" sz="2400" dirty="0">
                <a:latin typeface="Book Antiqua" panose="02040602050305030304" pitchFamily="18" charset="0"/>
              </a:rPr>
              <a:t>.</a:t>
            </a:r>
          </a:p>
          <a:p>
            <a:pPr algn="l"/>
            <a:r>
              <a:rPr lang="de-DE" sz="2400" dirty="0" err="1">
                <a:solidFill>
                  <a:schemeClr val="accent1"/>
                </a:solidFill>
                <a:latin typeface="Book Antiqua" panose="02040602050305030304" pitchFamily="18" charset="0"/>
              </a:rPr>
              <a:t>There</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are</a:t>
            </a:r>
            <a:r>
              <a:rPr lang="de-DE" sz="2400" dirty="0">
                <a:solidFill>
                  <a:schemeClr val="accent1"/>
                </a:solidFill>
                <a:latin typeface="Book Antiqua" panose="02040602050305030304" pitchFamily="18" charset="0"/>
              </a:rPr>
              <a:t> human </a:t>
            </a:r>
            <a:r>
              <a:rPr lang="de-DE" sz="2400" dirty="0" err="1">
                <a:solidFill>
                  <a:schemeClr val="accent1"/>
                </a:solidFill>
                <a:latin typeface="Book Antiqua" panose="02040602050305030304" pitchFamily="18" charset="0"/>
              </a:rPr>
              <a:t>races</a:t>
            </a:r>
            <a:r>
              <a:rPr lang="de-DE" sz="2400" dirty="0">
                <a:solidFill>
                  <a:schemeClr val="accent1"/>
                </a:solidFill>
                <a:latin typeface="Book Antiqua" panose="02040602050305030304" pitchFamily="18" charset="0"/>
              </a:rPr>
              <a:t>. Human </a:t>
            </a:r>
            <a:r>
              <a:rPr lang="de-DE" sz="2400" dirty="0" err="1">
                <a:solidFill>
                  <a:schemeClr val="accent1"/>
                </a:solidFill>
                <a:latin typeface="Book Antiqua" panose="02040602050305030304" pitchFamily="18" charset="0"/>
              </a:rPr>
              <a:t>races</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are</a:t>
            </a:r>
            <a:r>
              <a:rPr lang="de-DE" sz="2400" dirty="0">
                <a:solidFill>
                  <a:schemeClr val="accent1"/>
                </a:solidFill>
                <a:latin typeface="Book Antiqua" panose="02040602050305030304" pitchFamily="18" charset="0"/>
              </a:rPr>
              <a:t> different in </a:t>
            </a:r>
            <a:r>
              <a:rPr lang="de-DE" sz="2400" dirty="0" err="1">
                <a:solidFill>
                  <a:schemeClr val="accent1"/>
                </a:solidFill>
                <a:latin typeface="Book Antiqua" panose="02040602050305030304" pitchFamily="18" charset="0"/>
              </a:rPr>
              <a:t>their</a:t>
            </a:r>
            <a:r>
              <a:rPr lang="de-DE" sz="2400" dirty="0">
                <a:solidFill>
                  <a:schemeClr val="accent1"/>
                </a:solidFill>
                <a:latin typeface="Book Antiqua" panose="02040602050305030304" pitchFamily="18" charset="0"/>
              </a:rPr>
              <a:t> </a:t>
            </a:r>
            <a:r>
              <a:rPr lang="de-DE" sz="2400" dirty="0" err="1">
                <a:solidFill>
                  <a:schemeClr val="accent1"/>
                </a:solidFill>
                <a:latin typeface="Book Antiqua" panose="02040602050305030304" pitchFamily="18" charset="0"/>
              </a:rPr>
              <a:t>nature</a:t>
            </a:r>
            <a:r>
              <a:rPr lang="de-DE" sz="2400" dirty="0">
                <a:solidFill>
                  <a:schemeClr val="accent1"/>
                </a:solidFill>
                <a:latin typeface="Book Antiqua" panose="02040602050305030304" pitchFamily="18" charset="0"/>
              </a:rPr>
              <a:t>.</a:t>
            </a:r>
          </a:p>
        </p:txBody>
      </p:sp>
    </p:spTree>
    <p:extLst>
      <p:ext uri="{BB962C8B-B14F-4D97-AF65-F5344CB8AC3E}">
        <p14:creationId xmlns:p14="http://schemas.microsoft.com/office/powerpoint/2010/main" val="4069017677"/>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50800" y="8470900"/>
            <a:ext cx="12979400" cy="774700"/>
          </a:xfrm>
          <a:custGeom>
            <a:avLst/>
            <a:gdLst/>
            <a:ahLst/>
            <a:cxnLst>
              <a:cxn ang="0">
                <a:pos x="wd2" y="hd2"/>
              </a:cxn>
              <a:cxn ang="5400000">
                <a:pos x="wd2" y="hd2"/>
              </a:cxn>
              <a:cxn ang="10800000">
                <a:pos x="wd2" y="hd2"/>
              </a:cxn>
              <a:cxn ang="16200000">
                <a:pos x="wd2" y="hd2"/>
              </a:cxn>
            </a:cxnLst>
            <a:rect l="0" t="0" r="r" b="b"/>
            <a:pathLst>
              <a:path w="21600" h="21600" extrusionOk="0">
                <a:moveTo>
                  <a:pt x="0" y="2833"/>
                </a:moveTo>
                <a:lnTo>
                  <a:pt x="21600" y="0"/>
                </a:lnTo>
                <a:lnTo>
                  <a:pt x="21579" y="21600"/>
                </a:lnTo>
                <a:lnTo>
                  <a:pt x="0" y="11331"/>
                </a:lnTo>
                <a:lnTo>
                  <a:pt x="0" y="2833"/>
                </a:lnTo>
                <a:close/>
              </a:path>
            </a:pathLst>
          </a:custGeom>
          <a:solidFill>
            <a:srgbClr val="000000"/>
          </a:solidFill>
          <a:ln w="12700">
            <a:miter lim="400000"/>
          </a:ln>
        </p:spPr>
        <p:txBody>
          <a:bodyPr lIns="25400" tIns="25400" rIns="25400" bIns="25400" anchor="ctr"/>
          <a:lstStyle/>
          <a:p>
            <a:pPr>
              <a:defRPr sz="4200">
                <a:latin typeface="Gill Sans"/>
                <a:ea typeface="Gill Sans"/>
                <a:cs typeface="Gill Sans"/>
                <a:sym typeface="Gill Sans"/>
              </a:defRPr>
            </a:pPr>
            <a:endParaRPr/>
          </a:p>
        </p:txBody>
      </p:sp>
      <p:sp>
        <p:nvSpPr>
          <p:cNvPr id="120" name="Shape 120"/>
          <p:cNvSpPr/>
          <p:nvPr/>
        </p:nvSpPr>
        <p:spPr>
          <a:xfrm>
            <a:off x="8963895" y="8568461"/>
            <a:ext cx="3906938" cy="24987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spAutoFit/>
          </a:bodyPr>
          <a:lstStyle/>
          <a:p>
            <a:pPr algn="r" defTabSz="1168400">
              <a:defRPr sz="1300">
                <a:solidFill>
                  <a:srgbClr val="FFFFFF"/>
                </a:solidFill>
                <a:latin typeface="Helvetica Neue"/>
                <a:ea typeface="Helvetica Neue"/>
                <a:cs typeface="Helvetica Neue"/>
                <a:sym typeface="Helvetica Neue"/>
              </a:defRPr>
            </a:pPr>
            <a:r>
              <a:rPr lang="de-DE" dirty="0">
                <a:latin typeface="Helvetica Neue Medium"/>
                <a:sym typeface="Helvetica Neue Medium"/>
              </a:rPr>
              <a:t>juergen.langlet@t-online.de</a:t>
            </a:r>
            <a:endParaRPr dirty="0">
              <a:latin typeface="Helvetica Neue Light"/>
              <a:ea typeface="Helvetica Neue Light"/>
              <a:cs typeface="Helvetica Neue Light"/>
              <a:sym typeface="Helvetica Neue Light"/>
            </a:endParaRPr>
          </a:p>
        </p:txBody>
      </p:sp>
      <p:sp>
        <p:nvSpPr>
          <p:cNvPr id="121" name="Shape 121"/>
          <p:cNvSpPr/>
          <p:nvPr/>
        </p:nvSpPr>
        <p:spPr>
          <a:xfrm>
            <a:off x="-666106" y="8608060"/>
            <a:ext cx="13852940" cy="1663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309" y="6483"/>
                </a:lnTo>
                <a:lnTo>
                  <a:pt x="21600" y="15752"/>
                </a:lnTo>
                <a:lnTo>
                  <a:pt x="21302" y="19945"/>
                </a:lnTo>
                <a:lnTo>
                  <a:pt x="249" y="21434"/>
                </a:lnTo>
                <a:lnTo>
                  <a:pt x="21" y="21600"/>
                </a:lnTo>
                <a:lnTo>
                  <a:pt x="0" y="0"/>
                </a:lnTo>
                <a:close/>
              </a:path>
            </a:pathLst>
          </a:custGeom>
          <a:solidFill>
            <a:srgbClr val="009EE0"/>
          </a:solidFill>
          <a:ln w="12700">
            <a:miter lim="400000"/>
          </a:ln>
        </p:spPr>
        <p:txBody>
          <a:bodyPr lIns="25400" tIns="25400" rIns="25400" bIns="25400" anchor="ctr"/>
          <a:lstStyle/>
          <a:p>
            <a:pPr>
              <a:defRPr sz="4200">
                <a:latin typeface="Gill Sans"/>
                <a:ea typeface="Gill Sans"/>
                <a:cs typeface="Gill Sans"/>
                <a:sym typeface="Gill Sans"/>
              </a:defRPr>
            </a:pPr>
            <a:endParaRPr dirty="0"/>
          </a:p>
        </p:txBody>
      </p:sp>
      <p:pic>
        <p:nvPicPr>
          <p:cNvPr id="6" name="Grafik 5">
            <a:extLst>
              <a:ext uri="{FF2B5EF4-FFF2-40B4-BE49-F238E27FC236}">
                <a16:creationId xmlns:a16="http://schemas.microsoft.com/office/drawing/2014/main" xmlns="" id="{9FB964B7-A91B-445A-881E-8C2F305C60D3}"/>
              </a:ext>
            </a:extLst>
          </p:cNvPr>
          <p:cNvPicPr/>
          <p:nvPr/>
        </p:nvPicPr>
        <p:blipFill>
          <a:blip r:embed="rId3"/>
          <a:stretch>
            <a:fillRect/>
          </a:stretch>
        </p:blipFill>
        <p:spPr>
          <a:xfrm>
            <a:off x="424815" y="8576627"/>
            <a:ext cx="2096770" cy="1020445"/>
          </a:xfrm>
          <a:prstGeom prst="rect">
            <a:avLst/>
          </a:prstGeom>
        </p:spPr>
      </p:pic>
      <p:sp>
        <p:nvSpPr>
          <p:cNvPr id="2" name="Textfeld 1">
            <a:extLst>
              <a:ext uri="{FF2B5EF4-FFF2-40B4-BE49-F238E27FC236}">
                <a16:creationId xmlns:a16="http://schemas.microsoft.com/office/drawing/2014/main" xmlns="" id="{01A7F307-CA45-449F-AFED-19B44EE48ED3}"/>
              </a:ext>
            </a:extLst>
          </p:cNvPr>
          <p:cNvSpPr txBox="1"/>
          <p:nvPr/>
        </p:nvSpPr>
        <p:spPr>
          <a:xfrm>
            <a:off x="2707234" y="8954204"/>
            <a:ext cx="793326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1800" b="1" i="0" u="none" strike="noStrike" cap="none" spc="0" normalizeH="0" baseline="0" dirty="0">
                <a:ln>
                  <a:noFill/>
                </a:ln>
                <a:solidFill>
                  <a:schemeClr val="bg1"/>
                </a:solidFill>
                <a:effectLst/>
                <a:uFillTx/>
                <a:latin typeface="+mn-lt"/>
                <a:ea typeface="+mn-ea"/>
                <a:cs typeface="+mn-cs"/>
                <a:sym typeface="Helvetica Light"/>
              </a:rPr>
              <a:t>German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Association</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for</a:t>
            </a:r>
            <a:r>
              <a:rPr kumimoji="0" lang="de-DE" sz="1800" b="1" i="0" u="none" strike="noStrike" cap="none" spc="0" normalizeH="0" baseline="0" dirty="0">
                <a:ln>
                  <a:noFill/>
                </a:ln>
                <a:solidFill>
                  <a:schemeClr val="bg1"/>
                </a:solidFill>
                <a:effectLst/>
                <a:uFillTx/>
                <a:latin typeface="+mn-lt"/>
                <a:ea typeface="+mn-ea"/>
                <a:cs typeface="+mn-cs"/>
                <a:sym typeface="Helvetica Light"/>
              </a:rPr>
              <a:t> the Promotion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of</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Mathematical</a:t>
            </a:r>
            <a:r>
              <a:rPr kumimoji="0" lang="de-DE" sz="1800" b="1" i="0" u="none" strike="noStrike" cap="none" spc="0" normalizeH="0" baseline="0" dirty="0">
                <a:ln>
                  <a:noFill/>
                </a:ln>
                <a:solidFill>
                  <a:schemeClr val="bg1"/>
                </a:solidFill>
                <a:effectLst/>
                <a:uFillTx/>
                <a:latin typeface="+mn-lt"/>
                <a:ea typeface="+mn-ea"/>
                <a:cs typeface="+mn-cs"/>
                <a:sym typeface="Helvetica Light"/>
              </a:rPr>
              <a:t> and Scientific Teaching</a:t>
            </a:r>
            <a:r>
              <a:rPr kumimoji="0" lang="de-DE" sz="1800" b="0" i="0" u="none" strike="noStrike" cap="none" spc="0" normalizeH="0" baseline="0" dirty="0">
                <a:ln>
                  <a:noFill/>
                </a:ln>
                <a:solidFill>
                  <a:srgbClr val="000000"/>
                </a:solidFill>
                <a:effectLst/>
                <a:uFillTx/>
                <a:latin typeface="+mn-lt"/>
                <a:ea typeface="+mn-ea"/>
                <a:cs typeface="+mn-cs"/>
                <a:sym typeface="Helvetica Light"/>
              </a:rPr>
              <a:t> </a:t>
            </a:r>
          </a:p>
        </p:txBody>
      </p:sp>
      <p:sp>
        <p:nvSpPr>
          <p:cNvPr id="3" name="Textfeld 2">
            <a:extLst>
              <a:ext uri="{FF2B5EF4-FFF2-40B4-BE49-F238E27FC236}">
                <a16:creationId xmlns:a16="http://schemas.microsoft.com/office/drawing/2014/main" xmlns="" id="{AF3673F0-F481-42DB-B245-539001AC58BB}"/>
              </a:ext>
            </a:extLst>
          </p:cNvPr>
          <p:cNvSpPr txBox="1"/>
          <p:nvPr/>
        </p:nvSpPr>
        <p:spPr>
          <a:xfrm>
            <a:off x="195646" y="57110"/>
            <a:ext cx="1256273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Common Framework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of</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Reference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for</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the Natural Sciences (Minimum Standards</a:t>
            </a:r>
            <a:r>
              <a:rPr kumimoji="0" lang="de-DE" sz="2000" b="0" i="0" u="none" strike="noStrike" cap="none" spc="0" normalizeH="0" baseline="0" dirty="0">
                <a:ln>
                  <a:noFill/>
                </a:ln>
                <a:solidFill>
                  <a:srgbClr val="000000"/>
                </a:solidFill>
                <a:effectLst/>
                <a:highlight>
                  <a:srgbClr val="000080"/>
                </a:highlight>
                <a:uFillTx/>
                <a:latin typeface="+mn-lt"/>
                <a:ea typeface="+mn-ea"/>
                <a:cs typeface="+mn-cs"/>
                <a:sym typeface="Helvetica Light"/>
              </a:rPr>
              <a:t>)</a:t>
            </a:r>
          </a:p>
        </p:txBody>
      </p:sp>
      <p:graphicFrame>
        <p:nvGraphicFramePr>
          <p:cNvPr id="5" name="Objekt 4">
            <a:extLst>
              <a:ext uri="{FF2B5EF4-FFF2-40B4-BE49-F238E27FC236}">
                <a16:creationId xmlns:a16="http://schemas.microsoft.com/office/drawing/2014/main" xmlns="" id="{644A4F9C-15AD-4CCE-9314-0285C600A8DE}"/>
              </a:ext>
            </a:extLst>
          </p:cNvPr>
          <p:cNvGraphicFramePr>
            <a:graphicFrameLocks noChangeAspect="1"/>
          </p:cNvGraphicFramePr>
          <p:nvPr>
            <p:extLst>
              <p:ext uri="{D42A27DB-BD31-4B8C-83A1-F6EECF244321}">
                <p14:modId xmlns:p14="http://schemas.microsoft.com/office/powerpoint/2010/main" val="520761728"/>
              </p:ext>
            </p:extLst>
          </p:nvPr>
        </p:nvGraphicFramePr>
        <p:xfrm>
          <a:off x="92074" y="419805"/>
          <a:ext cx="12861926" cy="8209600"/>
        </p:xfrm>
        <a:graphic>
          <a:graphicData uri="http://schemas.openxmlformats.org/presentationml/2006/ole">
            <mc:AlternateContent xmlns:mc="http://schemas.openxmlformats.org/markup-compatibility/2006">
              <mc:Choice xmlns:v="urn:schemas-microsoft-com:vml" Requires="v">
                <p:oleObj spid="_x0000_s5127" name="Acrobat Document" r:id="rId4" imgW="6415717" imgH="4533798" progId="AcroExch.Document.DC">
                  <p:embed/>
                </p:oleObj>
              </mc:Choice>
              <mc:Fallback>
                <p:oleObj name="Acrobat Document" r:id="rId4" imgW="6415717" imgH="4533798" progId="AcroExch.Document.DC">
                  <p:embed/>
                  <p:pic>
                    <p:nvPicPr>
                      <p:cNvPr id="0" name=""/>
                      <p:cNvPicPr/>
                      <p:nvPr/>
                    </p:nvPicPr>
                    <p:blipFill>
                      <a:blip r:embed="rId5"/>
                      <a:stretch>
                        <a:fillRect/>
                      </a:stretch>
                    </p:blipFill>
                    <p:spPr>
                      <a:xfrm>
                        <a:off x="92074" y="419805"/>
                        <a:ext cx="12861926" cy="8209600"/>
                      </a:xfrm>
                      <a:prstGeom prst="rect">
                        <a:avLst/>
                      </a:prstGeom>
                    </p:spPr>
                  </p:pic>
                </p:oleObj>
              </mc:Fallback>
            </mc:AlternateContent>
          </a:graphicData>
        </a:graphic>
      </p:graphicFrame>
    </p:spTree>
    <p:extLst>
      <p:ext uri="{BB962C8B-B14F-4D97-AF65-F5344CB8AC3E}">
        <p14:creationId xmlns:p14="http://schemas.microsoft.com/office/powerpoint/2010/main" val="607810661"/>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50800" y="8470900"/>
            <a:ext cx="12979400" cy="774700"/>
          </a:xfrm>
          <a:custGeom>
            <a:avLst/>
            <a:gdLst/>
            <a:ahLst/>
            <a:cxnLst>
              <a:cxn ang="0">
                <a:pos x="wd2" y="hd2"/>
              </a:cxn>
              <a:cxn ang="5400000">
                <a:pos x="wd2" y="hd2"/>
              </a:cxn>
              <a:cxn ang="10800000">
                <a:pos x="wd2" y="hd2"/>
              </a:cxn>
              <a:cxn ang="16200000">
                <a:pos x="wd2" y="hd2"/>
              </a:cxn>
            </a:cxnLst>
            <a:rect l="0" t="0" r="r" b="b"/>
            <a:pathLst>
              <a:path w="21600" h="21600" extrusionOk="0">
                <a:moveTo>
                  <a:pt x="0" y="2833"/>
                </a:moveTo>
                <a:lnTo>
                  <a:pt x="21600" y="0"/>
                </a:lnTo>
                <a:lnTo>
                  <a:pt x="21579" y="21600"/>
                </a:lnTo>
                <a:lnTo>
                  <a:pt x="0" y="11331"/>
                </a:lnTo>
                <a:lnTo>
                  <a:pt x="0" y="2833"/>
                </a:lnTo>
                <a:close/>
              </a:path>
            </a:pathLst>
          </a:custGeom>
          <a:solidFill>
            <a:srgbClr val="000000"/>
          </a:solidFill>
          <a:ln w="12700">
            <a:miter lim="400000"/>
          </a:ln>
        </p:spPr>
        <p:txBody>
          <a:bodyPr lIns="25400" tIns="25400" rIns="25400" bIns="25400" anchor="ctr"/>
          <a:lstStyle/>
          <a:p>
            <a:pPr>
              <a:defRPr sz="4200">
                <a:latin typeface="Gill Sans"/>
                <a:ea typeface="Gill Sans"/>
                <a:cs typeface="Gill Sans"/>
                <a:sym typeface="Gill Sans"/>
              </a:defRPr>
            </a:pPr>
            <a:endParaRPr/>
          </a:p>
        </p:txBody>
      </p:sp>
      <p:sp>
        <p:nvSpPr>
          <p:cNvPr id="120" name="Shape 120"/>
          <p:cNvSpPr/>
          <p:nvPr/>
        </p:nvSpPr>
        <p:spPr>
          <a:xfrm>
            <a:off x="8963895" y="8568461"/>
            <a:ext cx="3906938" cy="24987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spAutoFit/>
          </a:bodyPr>
          <a:lstStyle/>
          <a:p>
            <a:pPr algn="r" defTabSz="1168400">
              <a:defRPr sz="1300">
                <a:solidFill>
                  <a:srgbClr val="FFFFFF"/>
                </a:solidFill>
                <a:latin typeface="Helvetica Neue"/>
                <a:ea typeface="Helvetica Neue"/>
                <a:cs typeface="Helvetica Neue"/>
                <a:sym typeface="Helvetica Neue"/>
              </a:defRPr>
            </a:pPr>
            <a:r>
              <a:rPr lang="de-DE" dirty="0">
                <a:latin typeface="Helvetica Neue Medium"/>
                <a:sym typeface="Helvetica Neue Medium"/>
              </a:rPr>
              <a:t>juergen.langlet@t-online.de</a:t>
            </a:r>
            <a:endParaRPr dirty="0">
              <a:latin typeface="Helvetica Neue Light"/>
              <a:ea typeface="Helvetica Neue Light"/>
              <a:cs typeface="Helvetica Neue Light"/>
              <a:sym typeface="Helvetica Neue Light"/>
            </a:endParaRPr>
          </a:p>
        </p:txBody>
      </p:sp>
      <p:sp>
        <p:nvSpPr>
          <p:cNvPr id="121" name="Shape 121"/>
          <p:cNvSpPr/>
          <p:nvPr/>
        </p:nvSpPr>
        <p:spPr>
          <a:xfrm>
            <a:off x="-666106" y="8445500"/>
            <a:ext cx="13852940" cy="1663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309" y="6483"/>
                </a:lnTo>
                <a:lnTo>
                  <a:pt x="21600" y="15752"/>
                </a:lnTo>
                <a:lnTo>
                  <a:pt x="21302" y="19945"/>
                </a:lnTo>
                <a:lnTo>
                  <a:pt x="249" y="21434"/>
                </a:lnTo>
                <a:lnTo>
                  <a:pt x="21" y="21600"/>
                </a:lnTo>
                <a:lnTo>
                  <a:pt x="0" y="0"/>
                </a:lnTo>
                <a:close/>
              </a:path>
            </a:pathLst>
          </a:custGeom>
          <a:solidFill>
            <a:srgbClr val="009EE0"/>
          </a:solidFill>
          <a:ln w="12700">
            <a:miter lim="400000"/>
          </a:ln>
        </p:spPr>
        <p:txBody>
          <a:bodyPr lIns="25400" tIns="25400" rIns="25400" bIns="25400" anchor="ctr"/>
          <a:lstStyle/>
          <a:p>
            <a:pPr>
              <a:defRPr sz="4200">
                <a:latin typeface="Gill Sans"/>
                <a:ea typeface="Gill Sans"/>
                <a:cs typeface="Gill Sans"/>
                <a:sym typeface="Gill Sans"/>
              </a:defRPr>
            </a:pPr>
            <a:endParaRPr dirty="0"/>
          </a:p>
        </p:txBody>
      </p:sp>
      <p:pic>
        <p:nvPicPr>
          <p:cNvPr id="6" name="Grafik 5">
            <a:extLst>
              <a:ext uri="{FF2B5EF4-FFF2-40B4-BE49-F238E27FC236}">
                <a16:creationId xmlns:a16="http://schemas.microsoft.com/office/drawing/2014/main" xmlns="" id="{9FB964B7-A91B-445A-881E-8C2F305C60D3}"/>
              </a:ext>
            </a:extLst>
          </p:cNvPr>
          <p:cNvPicPr/>
          <p:nvPr/>
        </p:nvPicPr>
        <p:blipFill>
          <a:blip r:embed="rId2"/>
          <a:stretch>
            <a:fillRect/>
          </a:stretch>
        </p:blipFill>
        <p:spPr>
          <a:xfrm>
            <a:off x="424815" y="8576627"/>
            <a:ext cx="2096770" cy="1020445"/>
          </a:xfrm>
          <a:prstGeom prst="rect">
            <a:avLst/>
          </a:prstGeom>
        </p:spPr>
      </p:pic>
      <p:sp>
        <p:nvSpPr>
          <p:cNvPr id="2" name="Textfeld 1">
            <a:extLst>
              <a:ext uri="{FF2B5EF4-FFF2-40B4-BE49-F238E27FC236}">
                <a16:creationId xmlns:a16="http://schemas.microsoft.com/office/drawing/2014/main" xmlns="" id="{01A7F307-CA45-449F-AFED-19B44EE48ED3}"/>
              </a:ext>
            </a:extLst>
          </p:cNvPr>
          <p:cNvSpPr txBox="1"/>
          <p:nvPr/>
        </p:nvSpPr>
        <p:spPr>
          <a:xfrm>
            <a:off x="2707234" y="8954204"/>
            <a:ext cx="793326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1800" b="1" i="0" u="none" strike="noStrike" cap="none" spc="0" normalizeH="0" baseline="0" dirty="0">
                <a:ln>
                  <a:noFill/>
                </a:ln>
                <a:solidFill>
                  <a:schemeClr val="bg1"/>
                </a:solidFill>
                <a:effectLst/>
                <a:uFillTx/>
                <a:latin typeface="+mn-lt"/>
                <a:ea typeface="+mn-ea"/>
                <a:cs typeface="+mn-cs"/>
                <a:sym typeface="Helvetica Light"/>
              </a:rPr>
              <a:t>German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Association</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for</a:t>
            </a:r>
            <a:r>
              <a:rPr kumimoji="0" lang="de-DE" sz="1800" b="1" i="0" u="none" strike="noStrike" cap="none" spc="0" normalizeH="0" baseline="0" dirty="0">
                <a:ln>
                  <a:noFill/>
                </a:ln>
                <a:solidFill>
                  <a:schemeClr val="bg1"/>
                </a:solidFill>
                <a:effectLst/>
                <a:uFillTx/>
                <a:latin typeface="+mn-lt"/>
                <a:ea typeface="+mn-ea"/>
                <a:cs typeface="+mn-cs"/>
                <a:sym typeface="Helvetica Light"/>
              </a:rPr>
              <a:t> the Promotion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of</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Mathematical</a:t>
            </a:r>
            <a:r>
              <a:rPr kumimoji="0" lang="de-DE" sz="1800" b="1" i="0" u="none" strike="noStrike" cap="none" spc="0" normalizeH="0" baseline="0" dirty="0">
                <a:ln>
                  <a:noFill/>
                </a:ln>
                <a:solidFill>
                  <a:schemeClr val="bg1"/>
                </a:solidFill>
                <a:effectLst/>
                <a:uFillTx/>
                <a:latin typeface="+mn-lt"/>
                <a:ea typeface="+mn-ea"/>
                <a:cs typeface="+mn-cs"/>
                <a:sym typeface="Helvetica Light"/>
              </a:rPr>
              <a:t> and Scientific Teaching</a:t>
            </a:r>
            <a:r>
              <a:rPr kumimoji="0" lang="de-DE" sz="1800" b="0" i="0" u="none" strike="noStrike" cap="none" spc="0" normalizeH="0" baseline="0" dirty="0">
                <a:ln>
                  <a:noFill/>
                </a:ln>
                <a:solidFill>
                  <a:srgbClr val="000000"/>
                </a:solidFill>
                <a:effectLst/>
                <a:uFillTx/>
                <a:latin typeface="+mn-lt"/>
                <a:ea typeface="+mn-ea"/>
                <a:cs typeface="+mn-cs"/>
                <a:sym typeface="Helvetica Light"/>
              </a:rPr>
              <a:t> </a:t>
            </a:r>
          </a:p>
        </p:txBody>
      </p:sp>
      <p:sp>
        <p:nvSpPr>
          <p:cNvPr id="3" name="Textfeld 2">
            <a:extLst>
              <a:ext uri="{FF2B5EF4-FFF2-40B4-BE49-F238E27FC236}">
                <a16:creationId xmlns:a16="http://schemas.microsoft.com/office/drawing/2014/main" xmlns="" id="{AF3673F0-F481-42DB-B245-539001AC58BB}"/>
              </a:ext>
            </a:extLst>
          </p:cNvPr>
          <p:cNvSpPr txBox="1"/>
          <p:nvPr/>
        </p:nvSpPr>
        <p:spPr>
          <a:xfrm>
            <a:off x="195646" y="57110"/>
            <a:ext cx="1256273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Common Framework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of</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Reference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for</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the Natural Sciences (Minimum Standards</a:t>
            </a:r>
            <a:r>
              <a:rPr kumimoji="0" lang="de-DE" sz="2000" b="0" i="0" u="none" strike="noStrike" cap="none" spc="0" normalizeH="0" baseline="0" dirty="0">
                <a:ln>
                  <a:noFill/>
                </a:ln>
                <a:solidFill>
                  <a:srgbClr val="000000"/>
                </a:solidFill>
                <a:effectLst/>
                <a:highlight>
                  <a:srgbClr val="000080"/>
                </a:highlight>
                <a:uFillTx/>
                <a:latin typeface="+mn-lt"/>
                <a:ea typeface="+mn-ea"/>
                <a:cs typeface="+mn-cs"/>
                <a:sym typeface="Helvetica Light"/>
              </a:rPr>
              <a:t>)</a:t>
            </a:r>
          </a:p>
        </p:txBody>
      </p:sp>
      <p:sp>
        <p:nvSpPr>
          <p:cNvPr id="4" name="Textfeld 3">
            <a:extLst>
              <a:ext uri="{FF2B5EF4-FFF2-40B4-BE49-F238E27FC236}">
                <a16:creationId xmlns:a16="http://schemas.microsoft.com/office/drawing/2014/main" xmlns="" id="{6F87AB33-9AB2-4AD6-A7F0-67AA24220141}"/>
              </a:ext>
            </a:extLst>
          </p:cNvPr>
          <p:cNvSpPr txBox="1"/>
          <p:nvPr/>
        </p:nvSpPr>
        <p:spPr>
          <a:xfrm>
            <a:off x="424815" y="650109"/>
            <a:ext cx="12446018" cy="71198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584200" rtl="0" fontAlgn="auto" latinLnBrk="0" hangingPunct="0">
              <a:lnSpc>
                <a:spcPct val="100000"/>
              </a:lnSpc>
              <a:spcBef>
                <a:spcPts val="0"/>
              </a:spcBef>
              <a:spcAft>
                <a:spcPts val="0"/>
              </a:spcAft>
              <a:buClrTx/>
              <a:buSzTx/>
              <a:tabLst/>
            </a:pPr>
            <a:r>
              <a:rPr kumimoji="0" lang="de-DE" sz="3600" b="0" i="0" u="none" strike="noStrike" cap="none" spc="0" normalizeH="0" baseline="0" dirty="0" err="1">
                <a:ln>
                  <a:noFill/>
                </a:ln>
                <a:solidFill>
                  <a:srgbClr val="000000"/>
                </a:solidFill>
                <a:effectLst/>
                <a:uFillTx/>
                <a:latin typeface="Book Antiqua" panose="02040602050305030304" pitchFamily="18" charset="0"/>
                <a:sym typeface="Helvetica Light"/>
              </a:rPr>
              <a:t>Epilogue</a:t>
            </a:r>
            <a:r>
              <a:rPr kumimoji="0" lang="de-DE" sz="36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3600" b="0" i="0" u="none" strike="noStrike" cap="none" spc="0" normalizeH="0" baseline="0" dirty="0" err="1">
                <a:ln>
                  <a:noFill/>
                </a:ln>
                <a:solidFill>
                  <a:srgbClr val="000000"/>
                </a:solidFill>
                <a:effectLst/>
                <a:uFillTx/>
                <a:latin typeface="Book Antiqua" panose="02040602050305030304" pitchFamily="18" charset="0"/>
                <a:sym typeface="Helvetica Light"/>
              </a:rPr>
              <a:t>Visions</a:t>
            </a:r>
            <a:endParaRPr kumimoji="0" lang="de-DE" sz="3600" b="0" i="0" u="none" strike="noStrike" cap="none" spc="0" normalizeH="0" baseline="0" dirty="0">
              <a:ln>
                <a:noFill/>
              </a:ln>
              <a:solidFill>
                <a:srgbClr val="000000"/>
              </a:solidFill>
              <a:effectLst/>
              <a:uFillTx/>
              <a:latin typeface="Book Antiqua" panose="02040602050305030304" pitchFamily="18" charset="0"/>
              <a:sym typeface="Helvetica Light"/>
            </a:endParaRPr>
          </a:p>
          <a:p>
            <a:pPr marR="0" algn="l" defTabSz="584200" rtl="0" fontAlgn="auto" latinLnBrk="0" hangingPunct="0">
              <a:lnSpc>
                <a:spcPct val="100000"/>
              </a:lnSpc>
              <a:spcBef>
                <a:spcPts val="0"/>
              </a:spcBef>
              <a:spcAft>
                <a:spcPts val="0"/>
              </a:spcAft>
              <a:buClrTx/>
              <a:buSzTx/>
              <a:tabLst/>
            </a:pPr>
            <a:r>
              <a:rPr lang="de-DE" sz="2800" b="1" dirty="0" err="1">
                <a:latin typeface="Book Antiqua" panose="02040602050305030304" pitchFamily="18" charset="0"/>
              </a:rPr>
              <a:t>It</a:t>
            </a:r>
            <a:r>
              <a:rPr lang="de-DE" sz="2800" b="1" dirty="0">
                <a:latin typeface="Book Antiqua" panose="02040602050305030304" pitchFamily="18" charset="0"/>
              </a:rPr>
              <a:t> </a:t>
            </a:r>
            <a:r>
              <a:rPr lang="de-DE" sz="2800" b="1" dirty="0" err="1">
                <a:latin typeface="Book Antiqua" panose="02040602050305030304" pitchFamily="18" charset="0"/>
              </a:rPr>
              <a:t>cannot</a:t>
            </a:r>
            <a:r>
              <a:rPr lang="de-DE" sz="2800" b="1" dirty="0">
                <a:latin typeface="Book Antiqua" panose="02040602050305030304" pitchFamily="18" charset="0"/>
              </a:rPr>
              <a:t> be </a:t>
            </a:r>
            <a:r>
              <a:rPr lang="de-DE" sz="2800" b="1" dirty="0" err="1">
                <a:latin typeface="Book Antiqua" panose="02040602050305030304" pitchFamily="18" charset="0"/>
              </a:rPr>
              <a:t>accepted</a:t>
            </a:r>
            <a:r>
              <a:rPr lang="de-DE" sz="2800" b="1" dirty="0">
                <a:latin typeface="Book Antiqua" panose="02040602050305030304" pitchFamily="18" charset="0"/>
              </a:rPr>
              <a:t> </a:t>
            </a:r>
            <a:r>
              <a:rPr lang="de-DE" sz="2800" b="1" dirty="0" err="1">
                <a:latin typeface="Book Antiqua" panose="02040602050305030304" pitchFamily="18" charset="0"/>
              </a:rPr>
              <a:t>that</a:t>
            </a:r>
            <a:r>
              <a:rPr lang="de-DE" sz="2800" b="1" dirty="0">
                <a:latin typeface="Book Antiqua" panose="02040602050305030304" pitchFamily="18" charset="0"/>
              </a:rPr>
              <a:t> in a </a:t>
            </a:r>
            <a:r>
              <a:rPr lang="de-DE" sz="2800" b="1" dirty="0" err="1">
                <a:latin typeface="Book Antiqua" panose="02040602050305030304" pitchFamily="18" charset="0"/>
              </a:rPr>
              <a:t>country</a:t>
            </a:r>
            <a:r>
              <a:rPr lang="de-DE" sz="2800" b="1" dirty="0">
                <a:latin typeface="Book Antiqua" panose="02040602050305030304" pitchFamily="18" charset="0"/>
              </a:rPr>
              <a:t> </a:t>
            </a:r>
            <a:r>
              <a:rPr lang="de-DE" sz="2800" b="1" dirty="0" err="1">
                <a:latin typeface="Book Antiqua" panose="02040602050305030304" pitchFamily="18" charset="0"/>
              </a:rPr>
              <a:t>with</a:t>
            </a:r>
            <a:r>
              <a:rPr lang="de-DE" sz="2800" b="1" dirty="0">
                <a:latin typeface="Book Antiqua" panose="02040602050305030304" pitchFamily="18" charset="0"/>
              </a:rPr>
              <a:t> </a:t>
            </a:r>
            <a:r>
              <a:rPr lang="de-DE" sz="2800" b="1" dirty="0" err="1">
                <a:latin typeface="Book Antiqua" panose="02040602050305030304" pitchFamily="18" charset="0"/>
              </a:rPr>
              <a:t>hardly</a:t>
            </a:r>
            <a:r>
              <a:rPr lang="de-DE" sz="2800" b="1" dirty="0">
                <a:latin typeface="Book Antiqua" panose="02040602050305030304" pitchFamily="18" charset="0"/>
              </a:rPr>
              <a:t> </a:t>
            </a:r>
            <a:r>
              <a:rPr lang="de-DE" sz="2800" b="1" dirty="0" err="1">
                <a:latin typeface="Book Antiqua" panose="02040602050305030304" pitchFamily="18" charset="0"/>
              </a:rPr>
              <a:t>any</a:t>
            </a:r>
            <a:r>
              <a:rPr lang="de-DE" sz="2800" b="1" dirty="0">
                <a:latin typeface="Book Antiqua" panose="02040602050305030304" pitchFamily="18" charset="0"/>
              </a:rPr>
              <a:t> natural </a:t>
            </a:r>
            <a:r>
              <a:rPr lang="de-DE" sz="2800" b="1" dirty="0" err="1">
                <a:latin typeface="Book Antiqua" panose="02040602050305030304" pitchFamily="18" charset="0"/>
              </a:rPr>
              <a:t>ressources</a:t>
            </a:r>
            <a:r>
              <a:rPr lang="de-DE" sz="2800" b="1" dirty="0">
                <a:latin typeface="Book Antiqua" panose="02040602050305030304" pitchFamily="18" charset="0"/>
              </a:rPr>
              <a:t> </a:t>
            </a:r>
            <a:r>
              <a:rPr lang="de-DE" sz="2800" b="1" dirty="0" err="1">
                <a:latin typeface="Book Antiqua" panose="02040602050305030304" pitchFamily="18" charset="0"/>
              </a:rPr>
              <a:t>scientific</a:t>
            </a:r>
            <a:r>
              <a:rPr lang="de-DE" sz="2800" b="1" dirty="0">
                <a:latin typeface="Book Antiqua" panose="02040602050305030304" pitchFamily="18" charset="0"/>
              </a:rPr>
              <a:t> </a:t>
            </a:r>
            <a:r>
              <a:rPr lang="de-DE" sz="2800" b="1" dirty="0" err="1">
                <a:latin typeface="Book Antiqua" panose="02040602050305030304" pitchFamily="18" charset="0"/>
              </a:rPr>
              <a:t>education</a:t>
            </a:r>
            <a:r>
              <a:rPr lang="de-DE" sz="2800" b="1" dirty="0">
                <a:latin typeface="Book Antiqua" panose="02040602050305030304" pitchFamily="18" charset="0"/>
              </a:rPr>
              <a:t> </a:t>
            </a:r>
            <a:r>
              <a:rPr lang="de-DE" sz="2800" b="1" dirty="0" err="1">
                <a:latin typeface="Book Antiqua" panose="02040602050305030304" pitchFamily="18" charset="0"/>
              </a:rPr>
              <a:t>remains</a:t>
            </a:r>
            <a:r>
              <a:rPr lang="de-DE" sz="2800" b="1" dirty="0">
                <a:latin typeface="Book Antiqua" panose="02040602050305030304" pitchFamily="18" charset="0"/>
              </a:rPr>
              <a:t> on such a </a:t>
            </a:r>
            <a:r>
              <a:rPr lang="de-DE" sz="2800" b="1" dirty="0" err="1">
                <a:latin typeface="Book Antiqua" panose="02040602050305030304" pitchFamily="18" charset="0"/>
              </a:rPr>
              <a:t>modest</a:t>
            </a:r>
            <a:r>
              <a:rPr lang="de-DE" sz="2800" b="1" dirty="0">
                <a:latin typeface="Book Antiqua" panose="02040602050305030304" pitchFamily="18" charset="0"/>
              </a:rPr>
              <a:t> </a:t>
            </a:r>
            <a:r>
              <a:rPr lang="de-DE" sz="2800" b="1" dirty="0" err="1">
                <a:latin typeface="Book Antiqua" panose="02040602050305030304" pitchFamily="18" charset="0"/>
              </a:rPr>
              <a:t>level</a:t>
            </a:r>
            <a:r>
              <a:rPr lang="de-DE" sz="2800" b="1" dirty="0">
                <a:latin typeface="Book Antiqua" panose="02040602050305030304" pitchFamily="18" charset="0"/>
              </a:rPr>
              <a:t>!</a:t>
            </a:r>
          </a:p>
          <a:p>
            <a:pPr marR="0" algn="l" defTabSz="584200" rtl="0" fontAlgn="auto" latinLnBrk="0" hangingPunct="0">
              <a:lnSpc>
                <a:spcPct val="100000"/>
              </a:lnSpc>
              <a:spcBef>
                <a:spcPts val="0"/>
              </a:spcBef>
              <a:spcAft>
                <a:spcPts val="0"/>
              </a:spcAft>
              <a:buClrTx/>
              <a:buSzTx/>
              <a:tabLst/>
            </a:pPr>
            <a:endParaRPr lang="de-DE" sz="2800" dirty="0">
              <a:latin typeface="Book Antiqua" panose="02040602050305030304" pitchFamily="18" charset="0"/>
            </a:endParaRPr>
          </a:p>
          <a:p>
            <a:pPr algn="l"/>
            <a:r>
              <a:rPr lang="de-DE" sz="2800" dirty="0" err="1">
                <a:latin typeface="Book Antiqua" panose="02040602050305030304" pitchFamily="18" charset="0"/>
              </a:rPr>
              <a:t>Analogy</a:t>
            </a:r>
            <a:r>
              <a:rPr lang="de-DE" sz="2800" dirty="0">
                <a:latin typeface="Book Antiqua" panose="02040602050305030304" pitchFamily="18" charset="0"/>
              </a:rPr>
              <a:t>: The Common European Framework </a:t>
            </a:r>
            <a:r>
              <a:rPr lang="de-DE" sz="2800" dirty="0" err="1">
                <a:latin typeface="Book Antiqua" panose="02040602050305030304" pitchFamily="18" charset="0"/>
              </a:rPr>
              <a:t>of</a:t>
            </a:r>
            <a:r>
              <a:rPr lang="de-DE" sz="2800" dirty="0">
                <a:latin typeface="Book Antiqua" panose="02040602050305030304" pitchFamily="18" charset="0"/>
              </a:rPr>
              <a:t> Reference </a:t>
            </a:r>
            <a:r>
              <a:rPr lang="de-DE" sz="2800" dirty="0" err="1">
                <a:latin typeface="Book Antiqua" panose="02040602050305030304" pitchFamily="18" charset="0"/>
              </a:rPr>
              <a:t>for</a:t>
            </a:r>
            <a:r>
              <a:rPr lang="de-DE" sz="2800" dirty="0">
                <a:latin typeface="Book Antiqua" panose="02040602050305030304" pitchFamily="18" charset="0"/>
              </a:rPr>
              <a:t> </a:t>
            </a:r>
            <a:r>
              <a:rPr lang="de-DE" sz="2800" dirty="0" err="1">
                <a:latin typeface="Book Antiqua" panose="02040602050305030304" pitchFamily="18" charset="0"/>
              </a:rPr>
              <a:t>Languages</a:t>
            </a:r>
            <a:r>
              <a:rPr lang="de-DE" sz="2800" dirty="0">
                <a:latin typeface="Book Antiqua" panose="02040602050305030304" pitchFamily="18" charset="0"/>
              </a:rPr>
              <a:t> </a:t>
            </a:r>
            <a:r>
              <a:rPr lang="de-DE" sz="2800" dirty="0" err="1">
                <a:latin typeface="Book Antiqua" panose="02040602050305030304" pitchFamily="18" charset="0"/>
              </a:rPr>
              <a:t>has</a:t>
            </a:r>
            <a:r>
              <a:rPr lang="de-DE" sz="2800" dirty="0">
                <a:latin typeface="Book Antiqua" panose="02040602050305030304" pitchFamily="18" charset="0"/>
              </a:rPr>
              <a:t> </a:t>
            </a:r>
            <a:r>
              <a:rPr lang="de-DE" sz="2800" dirty="0" err="1">
                <a:latin typeface="Book Antiqua" panose="02040602050305030304" pitchFamily="18" charset="0"/>
              </a:rPr>
              <a:t>clearly</a:t>
            </a:r>
            <a:r>
              <a:rPr lang="de-DE" sz="2800" dirty="0">
                <a:latin typeface="Book Antiqua" panose="02040602050305030304" pitchFamily="18" charset="0"/>
              </a:rPr>
              <a:t> </a:t>
            </a:r>
            <a:r>
              <a:rPr lang="de-DE" sz="2800" dirty="0" err="1">
                <a:latin typeface="Book Antiqua" panose="02040602050305030304" pitchFamily="18" charset="0"/>
              </a:rPr>
              <a:t>had</a:t>
            </a:r>
            <a:r>
              <a:rPr lang="de-DE" sz="2800" dirty="0">
                <a:latin typeface="Book Antiqua" panose="02040602050305030304" pitchFamily="18" charset="0"/>
              </a:rPr>
              <a:t> a positive </a:t>
            </a:r>
            <a:r>
              <a:rPr lang="de-DE" sz="2800" dirty="0" err="1">
                <a:latin typeface="Book Antiqua" panose="02040602050305030304" pitchFamily="18" charset="0"/>
              </a:rPr>
              <a:t>influence</a:t>
            </a:r>
            <a:r>
              <a:rPr lang="de-DE" sz="2800" dirty="0">
                <a:latin typeface="Book Antiqua" panose="02040602050305030304" pitchFamily="18" charset="0"/>
              </a:rPr>
              <a:t> on </a:t>
            </a:r>
            <a:r>
              <a:rPr lang="de-DE" sz="2800" dirty="0" err="1">
                <a:latin typeface="Book Antiqua" panose="02040602050305030304" pitchFamily="18" charset="0"/>
              </a:rPr>
              <a:t>the</a:t>
            </a:r>
            <a:r>
              <a:rPr lang="de-DE" sz="2800" dirty="0">
                <a:latin typeface="Book Antiqua" panose="02040602050305030304" pitchFamily="18" charset="0"/>
              </a:rPr>
              <a:t> </a:t>
            </a:r>
            <a:r>
              <a:rPr lang="de-DE" sz="2800" dirty="0" err="1">
                <a:latin typeface="Book Antiqua" panose="02040602050305030304" pitchFamily="18" charset="0"/>
              </a:rPr>
              <a:t>culture</a:t>
            </a:r>
            <a:r>
              <a:rPr lang="de-DE" sz="2800" dirty="0">
                <a:latin typeface="Book Antiqua" panose="02040602050305030304" pitchFamily="18" charset="0"/>
              </a:rPr>
              <a:t> and </a:t>
            </a:r>
            <a:r>
              <a:rPr lang="de-DE" sz="2800" dirty="0" err="1">
                <a:latin typeface="Book Antiqua" panose="02040602050305030304" pitchFamily="18" charset="0"/>
              </a:rPr>
              <a:t>the</a:t>
            </a:r>
            <a:r>
              <a:rPr lang="de-DE" sz="2800" dirty="0">
                <a:latin typeface="Book Antiqua" panose="02040602050305030304" pitchFamily="18" charset="0"/>
              </a:rPr>
              <a:t> </a:t>
            </a:r>
            <a:r>
              <a:rPr lang="de-DE" sz="2800" dirty="0" err="1">
                <a:latin typeface="Book Antiqua" panose="02040602050305030304" pitchFamily="18" charset="0"/>
              </a:rPr>
              <a:t>results</a:t>
            </a:r>
            <a:r>
              <a:rPr lang="de-DE" sz="2800" dirty="0">
                <a:latin typeface="Book Antiqua" panose="02040602050305030304" pitchFamily="18" charset="0"/>
              </a:rPr>
              <a:t> </a:t>
            </a:r>
            <a:r>
              <a:rPr lang="de-DE" sz="2800" dirty="0" err="1">
                <a:latin typeface="Book Antiqua" panose="02040602050305030304" pitchFamily="18" charset="0"/>
              </a:rPr>
              <a:t>of</a:t>
            </a:r>
            <a:r>
              <a:rPr lang="de-DE" sz="2800" dirty="0">
                <a:latin typeface="Book Antiqua" panose="02040602050305030304" pitchFamily="18" charset="0"/>
              </a:rPr>
              <a:t> </a:t>
            </a:r>
            <a:r>
              <a:rPr lang="de-DE" sz="2800" dirty="0" err="1">
                <a:latin typeface="Book Antiqua" panose="02040602050305030304" pitchFamily="18" charset="0"/>
              </a:rPr>
              <a:t>language</a:t>
            </a:r>
            <a:r>
              <a:rPr lang="de-DE" sz="2800" dirty="0">
                <a:latin typeface="Book Antiqua" panose="02040602050305030304" pitchFamily="18" charset="0"/>
              </a:rPr>
              <a:t> </a:t>
            </a:r>
            <a:r>
              <a:rPr lang="de-DE" sz="2800" dirty="0" err="1">
                <a:latin typeface="Book Antiqua" panose="02040602050305030304" pitchFamily="18" charset="0"/>
              </a:rPr>
              <a:t>acquisition</a:t>
            </a:r>
            <a:r>
              <a:rPr lang="de-DE" sz="2800" dirty="0">
                <a:latin typeface="Book Antiqua" panose="02040602050305030304" pitchFamily="18" charset="0"/>
              </a:rPr>
              <a:t> in </a:t>
            </a:r>
            <a:r>
              <a:rPr lang="de-DE" sz="2800" dirty="0" err="1">
                <a:latin typeface="Book Antiqua" panose="02040602050305030304" pitchFamily="18" charset="0"/>
              </a:rPr>
              <a:t>school</a:t>
            </a:r>
            <a:r>
              <a:rPr lang="de-DE" sz="2800" dirty="0">
                <a:latin typeface="Book Antiqua" panose="02040602050305030304" pitchFamily="18" charset="0"/>
              </a:rPr>
              <a:t>. The Common Framework </a:t>
            </a:r>
            <a:r>
              <a:rPr lang="de-DE" sz="2800" dirty="0" err="1">
                <a:latin typeface="Book Antiqua" panose="02040602050305030304" pitchFamily="18" charset="0"/>
              </a:rPr>
              <a:t>of</a:t>
            </a:r>
            <a:r>
              <a:rPr lang="de-DE" sz="2800" dirty="0">
                <a:latin typeface="Book Antiqua" panose="02040602050305030304" pitchFamily="18" charset="0"/>
              </a:rPr>
              <a:t> Reference </a:t>
            </a:r>
            <a:r>
              <a:rPr lang="de-DE" sz="2800" dirty="0" err="1">
                <a:latin typeface="Book Antiqua" panose="02040602050305030304" pitchFamily="18" charset="0"/>
              </a:rPr>
              <a:t>for</a:t>
            </a:r>
            <a:r>
              <a:rPr lang="de-DE" sz="2800" dirty="0">
                <a:latin typeface="Book Antiqua" panose="02040602050305030304" pitchFamily="18" charset="0"/>
              </a:rPr>
              <a:t> </a:t>
            </a:r>
            <a:r>
              <a:rPr lang="de-DE" sz="2800" dirty="0" err="1">
                <a:latin typeface="Book Antiqua" panose="02040602050305030304" pitchFamily="18" charset="0"/>
              </a:rPr>
              <a:t>the</a:t>
            </a:r>
            <a:r>
              <a:rPr lang="de-DE" sz="2800" dirty="0">
                <a:latin typeface="Book Antiqua" panose="02040602050305030304" pitchFamily="18" charset="0"/>
              </a:rPr>
              <a:t> Natural Sciences </a:t>
            </a:r>
            <a:r>
              <a:rPr lang="de-DE" sz="2800" dirty="0" err="1">
                <a:latin typeface="Book Antiqua" panose="02040602050305030304" pitchFamily="18" charset="0"/>
              </a:rPr>
              <a:t>is</a:t>
            </a:r>
            <a:r>
              <a:rPr lang="de-DE" sz="2800" dirty="0">
                <a:latin typeface="Book Antiqua" panose="02040602050305030304" pitchFamily="18" charset="0"/>
              </a:rPr>
              <a:t> a </a:t>
            </a:r>
            <a:r>
              <a:rPr lang="de-DE" sz="2800" dirty="0" err="1">
                <a:latin typeface="Book Antiqua" panose="02040602050305030304" pitchFamily="18" charset="0"/>
              </a:rPr>
              <a:t>comparable</a:t>
            </a:r>
            <a:r>
              <a:rPr lang="de-DE" sz="2800" dirty="0">
                <a:latin typeface="Book Antiqua" panose="02040602050305030304" pitchFamily="18" charset="0"/>
              </a:rPr>
              <a:t> initiative.</a:t>
            </a:r>
          </a:p>
          <a:p>
            <a:pPr marR="0" algn="l" defTabSz="584200" rtl="0" fontAlgn="auto" latinLnBrk="0" hangingPunct="0">
              <a:lnSpc>
                <a:spcPct val="100000"/>
              </a:lnSpc>
              <a:spcBef>
                <a:spcPts val="0"/>
              </a:spcBef>
              <a:spcAft>
                <a:spcPts val="0"/>
              </a:spcAft>
              <a:buClrTx/>
              <a:buSzTx/>
              <a:tabLst/>
            </a:pPr>
            <a:endParaRPr lang="de-DE" sz="2800" dirty="0">
              <a:latin typeface="Book Antiqua" panose="02040602050305030304" pitchFamily="18" charset="0"/>
            </a:endParaRPr>
          </a:p>
          <a:p>
            <a:pPr marL="457200" marR="0" indent="-457200" algn="l" defTabSz="584200" rtl="0" fontAlgn="auto" latinLnBrk="0" hangingPunct="0">
              <a:lnSpc>
                <a:spcPct val="100000"/>
              </a:lnSpc>
              <a:spcBef>
                <a:spcPts val="0"/>
              </a:spcBef>
              <a:spcAft>
                <a:spcPts val="0"/>
              </a:spcAft>
              <a:buClrTx/>
              <a:buSzTx/>
              <a:buFont typeface="Wingdings" panose="05000000000000000000" pitchFamily="2" charset="2"/>
              <a:buChar char="Ø"/>
              <a:tabLst/>
            </a:pPr>
            <a:r>
              <a:rPr lang="de-DE" sz="2800" dirty="0">
                <a:latin typeface="Book Antiqua" panose="02040602050305030304" pitchFamily="18" charset="0"/>
              </a:rPr>
              <a:t>More </a:t>
            </a:r>
            <a:r>
              <a:rPr lang="de-DE" sz="2800" dirty="0" err="1">
                <a:latin typeface="Book Antiqua" panose="02040602050305030304" pitchFamily="18" charset="0"/>
              </a:rPr>
              <a:t>education</a:t>
            </a:r>
            <a:r>
              <a:rPr lang="de-DE" sz="2800" dirty="0">
                <a:latin typeface="Book Antiqua" panose="02040602050305030304" pitchFamily="18" charset="0"/>
              </a:rPr>
              <a:t> </a:t>
            </a:r>
            <a:r>
              <a:rPr lang="de-DE" sz="2800" dirty="0" err="1">
                <a:latin typeface="Book Antiqua" panose="02040602050305030304" pitchFamily="18" charset="0"/>
              </a:rPr>
              <a:t>by</a:t>
            </a:r>
            <a:r>
              <a:rPr lang="de-DE" sz="2800" dirty="0">
                <a:latin typeface="Book Antiqua" panose="02040602050305030304" pitchFamily="18" charset="0"/>
              </a:rPr>
              <a:t> </a:t>
            </a:r>
            <a:r>
              <a:rPr lang="de-DE" sz="2800" dirty="0" err="1">
                <a:latin typeface="Book Antiqua" panose="02040602050305030304" pitchFamily="18" charset="0"/>
              </a:rPr>
              <a:t>means</a:t>
            </a:r>
            <a:r>
              <a:rPr lang="de-DE" sz="2800" dirty="0">
                <a:latin typeface="Book Antiqua" panose="02040602050305030304" pitchFamily="18" charset="0"/>
              </a:rPr>
              <a:t> </a:t>
            </a:r>
            <a:r>
              <a:rPr lang="de-DE" sz="2800" dirty="0" err="1">
                <a:latin typeface="Book Antiqua" panose="02040602050305030304" pitchFamily="18" charset="0"/>
              </a:rPr>
              <a:t>of</a:t>
            </a:r>
            <a:r>
              <a:rPr lang="de-DE" sz="2800" dirty="0">
                <a:latin typeface="Book Antiqua" panose="02040602050305030304" pitchFamily="18" charset="0"/>
              </a:rPr>
              <a:t> </a:t>
            </a:r>
            <a:r>
              <a:rPr lang="de-DE" sz="2800" dirty="0" err="1">
                <a:latin typeface="Book Antiqua" panose="02040602050305030304" pitchFamily="18" charset="0"/>
              </a:rPr>
              <a:t>less</a:t>
            </a:r>
            <a:r>
              <a:rPr lang="de-DE" sz="2800" dirty="0">
                <a:latin typeface="Book Antiqua" panose="02040602050305030304" pitchFamily="18" charset="0"/>
              </a:rPr>
              <a:t> but well-chosen </a:t>
            </a:r>
            <a:r>
              <a:rPr lang="de-DE" sz="2800" dirty="0" err="1">
                <a:latin typeface="Book Antiqua" panose="02040602050305030304" pitchFamily="18" charset="0"/>
              </a:rPr>
              <a:t>contents</a:t>
            </a:r>
            <a:r>
              <a:rPr lang="de-DE" sz="2800" dirty="0">
                <a:latin typeface="Book Antiqua" panose="02040602050305030304" pitchFamily="18" charset="0"/>
              </a:rPr>
              <a:t>!</a:t>
            </a:r>
          </a:p>
          <a:p>
            <a:pPr marL="457200" marR="0" indent="-457200" algn="l" defTabSz="584200" rtl="0" fontAlgn="auto" latinLnBrk="0" hangingPunct="0">
              <a:lnSpc>
                <a:spcPct val="100000"/>
              </a:lnSpc>
              <a:spcBef>
                <a:spcPts val="0"/>
              </a:spcBef>
              <a:spcAft>
                <a:spcPts val="0"/>
              </a:spcAft>
              <a:buClrTx/>
              <a:buSzTx/>
              <a:buFont typeface="Wingdings" panose="05000000000000000000" pitchFamily="2" charset="2"/>
              <a:buChar char="Ø"/>
              <a:tabLst/>
            </a:pPr>
            <a:r>
              <a:rPr lang="de-DE" sz="2800" dirty="0" err="1">
                <a:latin typeface="Book Antiqua" panose="02040602050305030304" pitchFamily="18" charset="0"/>
              </a:rPr>
              <a:t>Changing</a:t>
            </a:r>
            <a:r>
              <a:rPr lang="de-DE" sz="2800" dirty="0">
                <a:latin typeface="Book Antiqua" panose="02040602050305030304" pitchFamily="18" charset="0"/>
              </a:rPr>
              <a:t> </a:t>
            </a:r>
            <a:r>
              <a:rPr lang="de-DE" sz="2800" dirty="0" err="1">
                <a:latin typeface="Book Antiqua" panose="02040602050305030304" pitchFamily="18" charset="0"/>
              </a:rPr>
              <a:t>the</a:t>
            </a:r>
            <a:r>
              <a:rPr lang="de-DE" sz="2800" dirty="0">
                <a:latin typeface="Book Antiqua" panose="02040602050305030304" pitchFamily="18" charset="0"/>
              </a:rPr>
              <a:t> </a:t>
            </a:r>
            <a:r>
              <a:rPr lang="de-DE" sz="2800" dirty="0" err="1">
                <a:latin typeface="Book Antiqua" panose="02040602050305030304" pitchFamily="18" charset="0"/>
              </a:rPr>
              <a:t>attitudes</a:t>
            </a:r>
            <a:r>
              <a:rPr lang="de-DE" sz="2800" dirty="0">
                <a:latin typeface="Book Antiqua" panose="02040602050305030304" pitchFamily="18" charset="0"/>
              </a:rPr>
              <a:t> </a:t>
            </a:r>
            <a:r>
              <a:rPr lang="de-DE" sz="2800" dirty="0" err="1">
                <a:latin typeface="Book Antiqua" panose="02040602050305030304" pitchFamily="18" charset="0"/>
              </a:rPr>
              <a:t>of</a:t>
            </a:r>
            <a:r>
              <a:rPr lang="de-DE" sz="2800" dirty="0">
                <a:latin typeface="Book Antiqua" panose="02040602050305030304" pitchFamily="18" charset="0"/>
              </a:rPr>
              <a:t> </a:t>
            </a:r>
            <a:r>
              <a:rPr lang="de-DE" sz="2800" dirty="0" err="1">
                <a:latin typeface="Book Antiqua" panose="02040602050305030304" pitchFamily="18" charset="0"/>
              </a:rPr>
              <a:t>teachers</a:t>
            </a:r>
            <a:r>
              <a:rPr lang="de-DE" sz="2800" dirty="0">
                <a:latin typeface="Book Antiqua" panose="02040602050305030304" pitchFamily="18" charset="0"/>
              </a:rPr>
              <a:t> </a:t>
            </a:r>
            <a:r>
              <a:rPr lang="de-DE" sz="2800" dirty="0" err="1">
                <a:latin typeface="Book Antiqua" panose="02040602050305030304" pitchFamily="18" charset="0"/>
              </a:rPr>
              <a:t>through</a:t>
            </a:r>
            <a:r>
              <a:rPr lang="de-DE" sz="2800" dirty="0">
                <a:latin typeface="Book Antiqua" panose="02040602050305030304" pitchFamily="18" charset="0"/>
              </a:rPr>
              <a:t> </a:t>
            </a:r>
            <a:r>
              <a:rPr lang="de-DE" sz="2800" dirty="0" err="1">
                <a:latin typeface="Book Antiqua" panose="02040602050305030304" pitchFamily="18" charset="0"/>
              </a:rPr>
              <a:t>training</a:t>
            </a:r>
            <a:endParaRPr lang="de-DE" sz="2800" dirty="0">
              <a:latin typeface="Book Antiqua" panose="02040602050305030304" pitchFamily="18" charset="0"/>
            </a:endParaRPr>
          </a:p>
          <a:p>
            <a:pPr marL="457200" marR="0" indent="-457200" algn="l" defTabSz="584200" rtl="0" fontAlgn="auto" latinLnBrk="0" hangingPunct="0">
              <a:lnSpc>
                <a:spcPct val="100000"/>
              </a:lnSpc>
              <a:spcBef>
                <a:spcPts val="0"/>
              </a:spcBef>
              <a:spcAft>
                <a:spcPts val="0"/>
              </a:spcAft>
              <a:buClrTx/>
              <a:buSzTx/>
              <a:buFont typeface="Wingdings" panose="05000000000000000000" pitchFamily="2" charset="2"/>
              <a:buChar char="Ø"/>
              <a:tabLst/>
            </a:pPr>
            <a:r>
              <a:rPr lang="de-DE" sz="2800" dirty="0">
                <a:latin typeface="Book Antiqua" panose="02040602050305030304" pitchFamily="18" charset="0"/>
              </a:rPr>
              <a:t>Curricula </a:t>
            </a:r>
            <a:r>
              <a:rPr lang="de-DE" sz="2800" dirty="0" err="1">
                <a:latin typeface="Book Antiqua" panose="02040602050305030304" pitchFamily="18" charset="0"/>
              </a:rPr>
              <a:t>reforms</a:t>
            </a:r>
            <a:r>
              <a:rPr lang="de-DE" sz="2800" dirty="0">
                <a:latin typeface="Book Antiqua" panose="02040602050305030304" pitchFamily="18" charset="0"/>
              </a:rPr>
              <a:t>: </a:t>
            </a:r>
            <a:r>
              <a:rPr lang="de-DE" sz="2800" dirty="0" err="1">
                <a:latin typeface="Book Antiqua" panose="02040602050305030304" pitchFamily="18" charset="0"/>
              </a:rPr>
              <a:t>minimum</a:t>
            </a:r>
            <a:r>
              <a:rPr lang="de-DE" sz="2800" dirty="0">
                <a:latin typeface="Book Antiqua" panose="02040602050305030304" pitchFamily="18" charset="0"/>
              </a:rPr>
              <a:t> </a:t>
            </a:r>
            <a:r>
              <a:rPr lang="de-DE" sz="2800" dirty="0" err="1">
                <a:latin typeface="Book Antiqua" panose="02040602050305030304" pitchFamily="18" charset="0"/>
              </a:rPr>
              <a:t>standards</a:t>
            </a:r>
            <a:r>
              <a:rPr lang="de-DE" sz="2800" dirty="0">
                <a:latin typeface="Book Antiqua" panose="02040602050305030304" pitchFamily="18" charset="0"/>
              </a:rPr>
              <a:t> </a:t>
            </a:r>
            <a:r>
              <a:rPr lang="de-DE" sz="2800" dirty="0" err="1">
                <a:latin typeface="Book Antiqua" panose="02040602050305030304" pitchFamily="18" charset="0"/>
              </a:rPr>
              <a:t>based</a:t>
            </a:r>
            <a:r>
              <a:rPr lang="de-DE" sz="2800" dirty="0">
                <a:latin typeface="Book Antiqua" panose="02040602050305030304" pitchFamily="18" charset="0"/>
              </a:rPr>
              <a:t> on </a:t>
            </a:r>
            <a:r>
              <a:rPr lang="de-DE" sz="2800" dirty="0" err="1">
                <a:latin typeface="Book Antiqua" panose="02040602050305030304" pitchFamily="18" charset="0"/>
              </a:rPr>
              <a:t>common</a:t>
            </a:r>
            <a:r>
              <a:rPr lang="de-DE" sz="2800" dirty="0">
                <a:latin typeface="Book Antiqua" panose="02040602050305030304" pitchFamily="18" charset="0"/>
              </a:rPr>
              <a:t> sense </a:t>
            </a:r>
            <a:r>
              <a:rPr lang="de-DE" sz="2800" dirty="0" err="1">
                <a:latin typeface="Book Antiqua" panose="02040602050305030304" pitchFamily="18" charset="0"/>
              </a:rPr>
              <a:t>ideas</a:t>
            </a:r>
            <a:endParaRPr lang="de-DE" sz="2800" dirty="0">
              <a:latin typeface="Book Antiqua" panose="02040602050305030304" pitchFamily="18" charset="0"/>
            </a:endParaRPr>
          </a:p>
          <a:p>
            <a:pPr marL="457200" marR="0" indent="-457200" algn="l" defTabSz="584200" rtl="0" fontAlgn="auto" latinLnBrk="0" hangingPunct="0">
              <a:lnSpc>
                <a:spcPct val="100000"/>
              </a:lnSpc>
              <a:spcBef>
                <a:spcPts val="0"/>
              </a:spcBef>
              <a:spcAft>
                <a:spcPts val="0"/>
              </a:spcAft>
              <a:buClrTx/>
              <a:buSzTx/>
              <a:buFont typeface="Wingdings" panose="05000000000000000000" pitchFamily="2" charset="2"/>
              <a:buChar char="Ø"/>
              <a:tabLst/>
            </a:pPr>
            <a:r>
              <a:rPr lang="de-DE" sz="2800" dirty="0" err="1">
                <a:latin typeface="Book Antiqua" panose="02040602050305030304" pitchFamily="18" charset="0"/>
              </a:rPr>
              <a:t>Certificates</a:t>
            </a:r>
            <a:r>
              <a:rPr lang="de-DE" sz="2800" dirty="0">
                <a:latin typeface="Book Antiqua" panose="02040602050305030304" pitchFamily="18" charset="0"/>
              </a:rPr>
              <a:t> </a:t>
            </a:r>
            <a:r>
              <a:rPr lang="de-DE" sz="2800" dirty="0" err="1">
                <a:latin typeface="Book Antiqua" panose="02040602050305030304" pitchFamily="18" charset="0"/>
              </a:rPr>
              <a:t>of</a:t>
            </a:r>
            <a:r>
              <a:rPr lang="de-DE" sz="2800" dirty="0">
                <a:latin typeface="Book Antiqua" panose="02040602050305030304" pitchFamily="18" charset="0"/>
              </a:rPr>
              <a:t> </a:t>
            </a:r>
            <a:r>
              <a:rPr lang="de-DE" sz="2800" dirty="0" err="1">
                <a:latin typeface="Book Antiqua" panose="02040602050305030304" pitchFamily="18" charset="0"/>
              </a:rPr>
              <a:t>training</a:t>
            </a:r>
            <a:r>
              <a:rPr lang="de-DE" sz="2800" dirty="0">
                <a:latin typeface="Book Antiqua" panose="02040602050305030304" pitchFamily="18" charset="0"/>
              </a:rPr>
              <a:t> in </a:t>
            </a:r>
            <a:r>
              <a:rPr lang="de-DE" sz="2800" dirty="0" err="1">
                <a:latin typeface="Book Antiqua" panose="02040602050305030304" pitchFamily="18" charset="0"/>
              </a:rPr>
              <a:t>natural</a:t>
            </a:r>
            <a:r>
              <a:rPr lang="de-DE" sz="2800" dirty="0">
                <a:latin typeface="Book Antiqua" panose="02040602050305030304" pitchFamily="18" charset="0"/>
              </a:rPr>
              <a:t> </a:t>
            </a:r>
            <a:r>
              <a:rPr lang="de-DE" sz="2800" dirty="0" err="1">
                <a:latin typeface="Book Antiqua" panose="02040602050305030304" pitchFamily="18" charset="0"/>
              </a:rPr>
              <a:t>sciences</a:t>
            </a:r>
            <a:r>
              <a:rPr lang="de-DE" sz="2800" dirty="0">
                <a:latin typeface="Book Antiqua" panose="02040602050305030304" pitchFamily="18" charset="0"/>
              </a:rPr>
              <a:t> </a:t>
            </a:r>
            <a:r>
              <a:rPr lang="de-DE" sz="2800" dirty="0" err="1">
                <a:latin typeface="Book Antiqua" panose="02040602050305030304" pitchFamily="18" charset="0"/>
              </a:rPr>
              <a:t>with</a:t>
            </a:r>
            <a:r>
              <a:rPr lang="de-DE" sz="2800" dirty="0">
                <a:latin typeface="Book Antiqua" panose="02040602050305030304" pitchFamily="18" charset="0"/>
              </a:rPr>
              <a:t> </a:t>
            </a:r>
            <a:r>
              <a:rPr lang="de-DE" sz="2800" dirty="0" err="1">
                <a:latin typeface="Book Antiqua" panose="02040602050305030304" pitchFamily="18" charset="0"/>
              </a:rPr>
              <a:t>the</a:t>
            </a:r>
            <a:r>
              <a:rPr lang="de-DE" sz="2800" dirty="0">
                <a:latin typeface="Book Antiqua" panose="02040602050305030304" pitchFamily="18" charset="0"/>
              </a:rPr>
              <a:t> </a:t>
            </a:r>
            <a:r>
              <a:rPr lang="de-DE" sz="2800" dirty="0" err="1">
                <a:latin typeface="Book Antiqua" panose="02040602050305030304" pitchFamily="18" charset="0"/>
              </a:rPr>
              <a:t>help</a:t>
            </a:r>
            <a:r>
              <a:rPr lang="de-DE" sz="2800" dirty="0">
                <a:latin typeface="Book Antiqua" panose="02040602050305030304" pitchFamily="18" charset="0"/>
              </a:rPr>
              <a:t> </a:t>
            </a:r>
            <a:r>
              <a:rPr lang="de-DE" sz="2800" dirty="0" err="1">
                <a:latin typeface="Book Antiqua" panose="02040602050305030304" pitchFamily="18" charset="0"/>
              </a:rPr>
              <a:t>of</a:t>
            </a:r>
            <a:r>
              <a:rPr lang="de-DE" sz="2800" dirty="0">
                <a:latin typeface="Book Antiqua" panose="02040602050305030304" pitchFamily="18" charset="0"/>
              </a:rPr>
              <a:t> </a:t>
            </a:r>
            <a:r>
              <a:rPr lang="de-DE" sz="2800" dirty="0" err="1">
                <a:latin typeface="Book Antiqua" panose="02040602050305030304" pitchFamily="18" charset="0"/>
              </a:rPr>
              <a:t>tasks</a:t>
            </a:r>
            <a:endParaRPr lang="de-DE" sz="2800" dirty="0">
              <a:latin typeface="Book Antiqua" panose="02040602050305030304" pitchFamily="18" charset="0"/>
            </a:endParaRPr>
          </a:p>
          <a:p>
            <a:pPr marL="457200" marR="0" indent="-457200" algn="l" defTabSz="584200" rtl="0" fontAlgn="auto" latinLnBrk="0" hangingPunct="0">
              <a:lnSpc>
                <a:spcPct val="100000"/>
              </a:lnSpc>
              <a:spcBef>
                <a:spcPts val="0"/>
              </a:spcBef>
              <a:spcAft>
                <a:spcPts val="0"/>
              </a:spcAft>
              <a:buClrTx/>
              <a:buSzTx/>
              <a:buFont typeface="Wingdings" panose="05000000000000000000" pitchFamily="2" charset="2"/>
              <a:buChar char="Ø"/>
              <a:tabLst/>
            </a:pPr>
            <a:r>
              <a:rPr lang="de-DE" sz="2800" dirty="0" err="1">
                <a:latin typeface="Book Antiqua" panose="02040602050305030304" pitchFamily="18" charset="0"/>
              </a:rPr>
              <a:t>Europeanization</a:t>
            </a:r>
            <a:r>
              <a:rPr lang="de-DE" sz="2800" dirty="0">
                <a:latin typeface="Book Antiqua" panose="02040602050305030304" pitchFamily="18" charset="0"/>
              </a:rPr>
              <a:t> </a:t>
            </a:r>
            <a:r>
              <a:rPr lang="de-DE" sz="2800" dirty="0" err="1">
                <a:latin typeface="Book Antiqua" panose="02040602050305030304" pitchFamily="18" charset="0"/>
              </a:rPr>
              <a:t>of</a:t>
            </a:r>
            <a:r>
              <a:rPr lang="de-DE" sz="2800" dirty="0">
                <a:latin typeface="Book Antiqua" panose="02040602050305030304" pitchFamily="18" charset="0"/>
              </a:rPr>
              <a:t> </a:t>
            </a:r>
            <a:r>
              <a:rPr lang="de-DE" sz="2800" dirty="0" err="1">
                <a:latin typeface="Book Antiqua" panose="02040602050305030304" pitchFamily="18" charset="0"/>
              </a:rPr>
              <a:t>the</a:t>
            </a:r>
            <a:r>
              <a:rPr lang="de-DE" sz="2800" dirty="0">
                <a:latin typeface="Book Antiqua" panose="02040602050305030304" pitchFamily="18" charset="0"/>
              </a:rPr>
              <a:t> Common Framework </a:t>
            </a:r>
            <a:r>
              <a:rPr lang="de-DE" sz="2800" dirty="0" err="1">
                <a:latin typeface="Book Antiqua" panose="02040602050305030304" pitchFamily="18" charset="0"/>
              </a:rPr>
              <a:t>of</a:t>
            </a:r>
            <a:r>
              <a:rPr lang="de-DE" sz="2800" dirty="0">
                <a:latin typeface="Book Antiqua" panose="02040602050305030304" pitchFamily="18" charset="0"/>
              </a:rPr>
              <a:t> Reference  </a:t>
            </a:r>
          </a:p>
          <a:p>
            <a:pPr marL="457200" indent="-457200" algn="l">
              <a:buFont typeface="Wingdings" panose="05000000000000000000" pitchFamily="2" charset="2"/>
              <a:buChar char="Ø"/>
            </a:pPr>
            <a:r>
              <a:rPr lang="de-DE" sz="2800" dirty="0">
                <a:latin typeface="Book Antiqua" panose="02040602050305030304" pitchFamily="18" charset="0"/>
              </a:rPr>
              <a:t>Common Framework </a:t>
            </a:r>
            <a:r>
              <a:rPr lang="de-DE" sz="2800" dirty="0" err="1">
                <a:latin typeface="Book Antiqua" panose="02040602050305030304" pitchFamily="18" charset="0"/>
              </a:rPr>
              <a:t>of</a:t>
            </a:r>
            <a:r>
              <a:rPr lang="de-DE" sz="2800" dirty="0">
                <a:latin typeface="Book Antiqua" panose="02040602050305030304" pitchFamily="18" charset="0"/>
              </a:rPr>
              <a:t> Reference also </a:t>
            </a:r>
            <a:r>
              <a:rPr lang="de-DE" sz="2800" dirty="0" err="1">
                <a:latin typeface="Book Antiqua" panose="02040602050305030304" pitchFamily="18" charset="0"/>
              </a:rPr>
              <a:t>for</a:t>
            </a:r>
            <a:r>
              <a:rPr lang="de-DE" sz="2800" dirty="0">
                <a:latin typeface="Book Antiqua" panose="02040602050305030304" pitchFamily="18" charset="0"/>
              </a:rPr>
              <a:t> </a:t>
            </a:r>
            <a:r>
              <a:rPr lang="de-DE" sz="2800" dirty="0" err="1">
                <a:latin typeface="Book Antiqua" panose="02040602050305030304" pitchFamily="18" charset="0"/>
              </a:rPr>
              <a:t>computer</a:t>
            </a:r>
            <a:r>
              <a:rPr lang="de-DE" sz="2800" dirty="0">
                <a:latin typeface="Book Antiqua" panose="02040602050305030304" pitchFamily="18" charset="0"/>
              </a:rPr>
              <a:t> sciences, </a:t>
            </a:r>
            <a:r>
              <a:rPr lang="de-DE" sz="2800" dirty="0" err="1">
                <a:latin typeface="Book Antiqua" panose="02040602050305030304" pitchFamily="18" charset="0"/>
              </a:rPr>
              <a:t>technology</a:t>
            </a:r>
            <a:r>
              <a:rPr lang="de-DE" sz="2800" dirty="0">
                <a:latin typeface="Book Antiqua" panose="02040602050305030304" pitchFamily="18" charset="0"/>
              </a:rPr>
              <a:t>, </a:t>
            </a:r>
            <a:r>
              <a:rPr lang="de-DE" sz="2800" dirty="0" err="1">
                <a:latin typeface="Book Antiqua" panose="02040602050305030304" pitchFamily="18" charset="0"/>
              </a:rPr>
              <a:t>geography</a:t>
            </a:r>
            <a:r>
              <a:rPr lang="de-DE" sz="2800" dirty="0">
                <a:latin typeface="Book Antiqua" panose="02040602050305030304" pitchFamily="18" charset="0"/>
              </a:rPr>
              <a:t>, all MINT/STEM-</a:t>
            </a:r>
            <a:r>
              <a:rPr lang="de-DE" sz="2800" dirty="0" err="1">
                <a:latin typeface="Book Antiqua" panose="02040602050305030304" pitchFamily="18" charset="0"/>
              </a:rPr>
              <a:t>subjects</a:t>
            </a:r>
            <a:endParaRPr lang="de-DE" sz="2800" dirty="0">
              <a:latin typeface="Book Antiqua" panose="02040602050305030304" pitchFamily="18" charset="0"/>
            </a:endParaRPr>
          </a:p>
        </p:txBody>
      </p:sp>
    </p:spTree>
    <p:extLst>
      <p:ext uri="{BB962C8B-B14F-4D97-AF65-F5344CB8AC3E}">
        <p14:creationId xmlns:p14="http://schemas.microsoft.com/office/powerpoint/2010/main" val="1213533411"/>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additive="base">
                                        <p:cTn id="4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10" end="10"/>
                                            </p:txEl>
                                          </p:spTgt>
                                        </p:tgtEl>
                                        <p:attrNameLst>
                                          <p:attrName>style.visibility</p:attrName>
                                        </p:attrNameLst>
                                      </p:cBhvr>
                                      <p:to>
                                        <p:strVal val="visible"/>
                                      </p:to>
                                    </p:set>
                                    <p:anim calcmode="lin" valueType="num">
                                      <p:cBhvr additive="base">
                                        <p:cTn id="5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50800" y="8470900"/>
            <a:ext cx="12979400" cy="774700"/>
          </a:xfrm>
          <a:custGeom>
            <a:avLst/>
            <a:gdLst/>
            <a:ahLst/>
            <a:cxnLst>
              <a:cxn ang="0">
                <a:pos x="wd2" y="hd2"/>
              </a:cxn>
              <a:cxn ang="5400000">
                <a:pos x="wd2" y="hd2"/>
              </a:cxn>
              <a:cxn ang="10800000">
                <a:pos x="wd2" y="hd2"/>
              </a:cxn>
              <a:cxn ang="16200000">
                <a:pos x="wd2" y="hd2"/>
              </a:cxn>
            </a:cxnLst>
            <a:rect l="0" t="0" r="r" b="b"/>
            <a:pathLst>
              <a:path w="21600" h="21600" extrusionOk="0">
                <a:moveTo>
                  <a:pt x="0" y="2833"/>
                </a:moveTo>
                <a:lnTo>
                  <a:pt x="21600" y="0"/>
                </a:lnTo>
                <a:lnTo>
                  <a:pt x="21579" y="21600"/>
                </a:lnTo>
                <a:lnTo>
                  <a:pt x="0" y="11331"/>
                </a:lnTo>
                <a:lnTo>
                  <a:pt x="0" y="2833"/>
                </a:lnTo>
                <a:close/>
              </a:path>
            </a:pathLst>
          </a:custGeom>
          <a:solidFill>
            <a:srgbClr val="000000"/>
          </a:solidFill>
          <a:ln w="12700">
            <a:miter lim="400000"/>
          </a:ln>
        </p:spPr>
        <p:txBody>
          <a:bodyPr lIns="25400" tIns="25400" rIns="25400" bIns="25400" anchor="ctr"/>
          <a:lstStyle/>
          <a:p>
            <a:pPr>
              <a:defRPr sz="4200">
                <a:latin typeface="Gill Sans"/>
                <a:ea typeface="Gill Sans"/>
                <a:cs typeface="Gill Sans"/>
                <a:sym typeface="Gill Sans"/>
              </a:defRPr>
            </a:pPr>
            <a:endParaRPr/>
          </a:p>
        </p:txBody>
      </p:sp>
      <p:sp>
        <p:nvSpPr>
          <p:cNvPr id="120" name="Shape 120"/>
          <p:cNvSpPr/>
          <p:nvPr/>
        </p:nvSpPr>
        <p:spPr>
          <a:xfrm>
            <a:off x="8963895" y="8568461"/>
            <a:ext cx="3906938" cy="24987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spAutoFit/>
          </a:bodyPr>
          <a:lstStyle/>
          <a:p>
            <a:pPr algn="r" defTabSz="1168400">
              <a:defRPr sz="1300">
                <a:solidFill>
                  <a:srgbClr val="FFFFFF"/>
                </a:solidFill>
                <a:latin typeface="Helvetica Neue"/>
                <a:ea typeface="Helvetica Neue"/>
                <a:cs typeface="Helvetica Neue"/>
                <a:sym typeface="Helvetica Neue"/>
              </a:defRPr>
            </a:pPr>
            <a:r>
              <a:rPr lang="de-DE" dirty="0">
                <a:latin typeface="Helvetica Neue Medium"/>
                <a:sym typeface="Helvetica Neue Medium"/>
              </a:rPr>
              <a:t>juergen.langlet@t-online.de</a:t>
            </a:r>
            <a:endParaRPr dirty="0">
              <a:latin typeface="Helvetica Neue Light"/>
              <a:ea typeface="Helvetica Neue Light"/>
              <a:cs typeface="Helvetica Neue Light"/>
              <a:sym typeface="Helvetica Neue Light"/>
            </a:endParaRPr>
          </a:p>
        </p:txBody>
      </p:sp>
      <p:sp>
        <p:nvSpPr>
          <p:cNvPr id="121" name="Shape 121"/>
          <p:cNvSpPr/>
          <p:nvPr/>
        </p:nvSpPr>
        <p:spPr>
          <a:xfrm>
            <a:off x="-666106" y="8445500"/>
            <a:ext cx="13852940" cy="1663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309" y="6483"/>
                </a:lnTo>
                <a:lnTo>
                  <a:pt x="21600" y="15752"/>
                </a:lnTo>
                <a:lnTo>
                  <a:pt x="21302" y="19945"/>
                </a:lnTo>
                <a:lnTo>
                  <a:pt x="249" y="21434"/>
                </a:lnTo>
                <a:lnTo>
                  <a:pt x="21" y="21600"/>
                </a:lnTo>
                <a:lnTo>
                  <a:pt x="0" y="0"/>
                </a:lnTo>
                <a:close/>
              </a:path>
            </a:pathLst>
          </a:custGeom>
          <a:solidFill>
            <a:srgbClr val="009EE0"/>
          </a:solidFill>
          <a:ln w="12700">
            <a:miter lim="400000"/>
          </a:ln>
        </p:spPr>
        <p:txBody>
          <a:bodyPr lIns="25400" tIns="25400" rIns="25400" bIns="25400" anchor="ctr"/>
          <a:lstStyle/>
          <a:p>
            <a:pPr>
              <a:defRPr sz="4200">
                <a:latin typeface="Gill Sans"/>
                <a:ea typeface="Gill Sans"/>
                <a:cs typeface="Gill Sans"/>
                <a:sym typeface="Gill Sans"/>
              </a:defRPr>
            </a:pPr>
            <a:endParaRPr dirty="0"/>
          </a:p>
        </p:txBody>
      </p:sp>
      <p:pic>
        <p:nvPicPr>
          <p:cNvPr id="6" name="Grafik 5">
            <a:extLst>
              <a:ext uri="{FF2B5EF4-FFF2-40B4-BE49-F238E27FC236}">
                <a16:creationId xmlns:a16="http://schemas.microsoft.com/office/drawing/2014/main" xmlns="" id="{9FB964B7-A91B-445A-881E-8C2F305C60D3}"/>
              </a:ext>
            </a:extLst>
          </p:cNvPr>
          <p:cNvPicPr/>
          <p:nvPr/>
        </p:nvPicPr>
        <p:blipFill>
          <a:blip r:embed="rId2"/>
          <a:stretch>
            <a:fillRect/>
          </a:stretch>
        </p:blipFill>
        <p:spPr>
          <a:xfrm>
            <a:off x="424815" y="8576627"/>
            <a:ext cx="2096770" cy="1020445"/>
          </a:xfrm>
          <a:prstGeom prst="rect">
            <a:avLst/>
          </a:prstGeom>
        </p:spPr>
      </p:pic>
      <p:sp>
        <p:nvSpPr>
          <p:cNvPr id="2" name="Textfeld 1">
            <a:extLst>
              <a:ext uri="{FF2B5EF4-FFF2-40B4-BE49-F238E27FC236}">
                <a16:creationId xmlns:a16="http://schemas.microsoft.com/office/drawing/2014/main" xmlns="" id="{01A7F307-CA45-449F-AFED-19B44EE48ED3}"/>
              </a:ext>
            </a:extLst>
          </p:cNvPr>
          <p:cNvSpPr txBox="1"/>
          <p:nvPr/>
        </p:nvSpPr>
        <p:spPr>
          <a:xfrm>
            <a:off x="2707234" y="8954204"/>
            <a:ext cx="793326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1800" b="1" i="0" u="none" strike="noStrike" cap="none" spc="0" normalizeH="0" baseline="0" dirty="0">
                <a:ln>
                  <a:noFill/>
                </a:ln>
                <a:solidFill>
                  <a:schemeClr val="bg1"/>
                </a:solidFill>
                <a:effectLst/>
                <a:uFillTx/>
                <a:latin typeface="+mn-lt"/>
                <a:ea typeface="+mn-ea"/>
                <a:cs typeface="+mn-cs"/>
                <a:sym typeface="Helvetica Light"/>
              </a:rPr>
              <a:t>German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Association</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for</a:t>
            </a:r>
            <a:r>
              <a:rPr kumimoji="0" lang="de-DE" sz="1800" b="1" i="0" u="none" strike="noStrike" cap="none" spc="0" normalizeH="0" baseline="0" dirty="0">
                <a:ln>
                  <a:noFill/>
                </a:ln>
                <a:solidFill>
                  <a:schemeClr val="bg1"/>
                </a:solidFill>
                <a:effectLst/>
                <a:uFillTx/>
                <a:latin typeface="+mn-lt"/>
                <a:ea typeface="+mn-ea"/>
                <a:cs typeface="+mn-cs"/>
                <a:sym typeface="Helvetica Light"/>
              </a:rPr>
              <a:t> the Promotion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of</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Mathematical</a:t>
            </a:r>
            <a:r>
              <a:rPr kumimoji="0" lang="de-DE" sz="1800" b="1" i="0" u="none" strike="noStrike" cap="none" spc="0" normalizeH="0" baseline="0" dirty="0">
                <a:ln>
                  <a:noFill/>
                </a:ln>
                <a:solidFill>
                  <a:schemeClr val="bg1"/>
                </a:solidFill>
                <a:effectLst/>
                <a:uFillTx/>
                <a:latin typeface="+mn-lt"/>
                <a:ea typeface="+mn-ea"/>
                <a:cs typeface="+mn-cs"/>
                <a:sym typeface="Helvetica Light"/>
              </a:rPr>
              <a:t> and Scientific Teaching</a:t>
            </a:r>
            <a:r>
              <a:rPr kumimoji="0" lang="de-DE" sz="1800" b="0" i="0" u="none" strike="noStrike" cap="none" spc="0" normalizeH="0" baseline="0" dirty="0">
                <a:ln>
                  <a:noFill/>
                </a:ln>
                <a:solidFill>
                  <a:srgbClr val="000000"/>
                </a:solidFill>
                <a:effectLst/>
                <a:uFillTx/>
                <a:latin typeface="+mn-lt"/>
                <a:ea typeface="+mn-ea"/>
                <a:cs typeface="+mn-cs"/>
                <a:sym typeface="Helvetica Light"/>
              </a:rPr>
              <a:t> </a:t>
            </a:r>
          </a:p>
        </p:txBody>
      </p:sp>
      <p:sp>
        <p:nvSpPr>
          <p:cNvPr id="3" name="Textfeld 2">
            <a:extLst>
              <a:ext uri="{FF2B5EF4-FFF2-40B4-BE49-F238E27FC236}">
                <a16:creationId xmlns:a16="http://schemas.microsoft.com/office/drawing/2014/main" xmlns="" id="{AF3673F0-F481-42DB-B245-539001AC58BB}"/>
              </a:ext>
            </a:extLst>
          </p:cNvPr>
          <p:cNvSpPr txBox="1"/>
          <p:nvPr/>
        </p:nvSpPr>
        <p:spPr>
          <a:xfrm>
            <a:off x="195646" y="57110"/>
            <a:ext cx="1256273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Common Framework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of</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Reference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for</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the Natural Sciences (Minimum Standards</a:t>
            </a:r>
            <a:r>
              <a:rPr kumimoji="0" lang="de-DE" sz="2000" b="0" i="0" u="none" strike="noStrike" cap="none" spc="0" normalizeH="0" baseline="0" dirty="0">
                <a:ln>
                  <a:noFill/>
                </a:ln>
                <a:solidFill>
                  <a:srgbClr val="000000"/>
                </a:solidFill>
                <a:effectLst/>
                <a:highlight>
                  <a:srgbClr val="000080"/>
                </a:highlight>
                <a:uFillTx/>
                <a:latin typeface="+mn-lt"/>
                <a:ea typeface="+mn-ea"/>
                <a:cs typeface="+mn-cs"/>
                <a:sym typeface="Helvetica Light"/>
              </a:rPr>
              <a:t>)</a:t>
            </a:r>
          </a:p>
        </p:txBody>
      </p:sp>
      <p:sp>
        <p:nvSpPr>
          <p:cNvPr id="4" name="Textfeld 3">
            <a:extLst>
              <a:ext uri="{FF2B5EF4-FFF2-40B4-BE49-F238E27FC236}">
                <a16:creationId xmlns:a16="http://schemas.microsoft.com/office/drawing/2014/main" xmlns="" id="{6F87AB33-9AB2-4AD6-A7F0-67AA24220141}"/>
              </a:ext>
            </a:extLst>
          </p:cNvPr>
          <p:cNvSpPr txBox="1"/>
          <p:nvPr/>
        </p:nvSpPr>
        <p:spPr>
          <a:xfrm>
            <a:off x="424815" y="3604756"/>
            <a:ext cx="10197647"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584200" rtl="0" fontAlgn="auto" latinLnBrk="0" hangingPunct="0">
              <a:lnSpc>
                <a:spcPct val="100000"/>
              </a:lnSpc>
              <a:spcBef>
                <a:spcPts val="0"/>
              </a:spcBef>
              <a:spcAft>
                <a:spcPts val="0"/>
              </a:spcAft>
              <a:buClrTx/>
              <a:buSzTx/>
              <a:tabLst/>
            </a:pPr>
            <a:endParaRPr lang="de-DE" dirty="0">
              <a:latin typeface="Book Antiqua" panose="02040602050305030304" pitchFamily="18" charset="0"/>
            </a:endParaRPr>
          </a:p>
          <a:p>
            <a:pPr marR="0" algn="l" defTabSz="584200" rtl="0" fontAlgn="auto" latinLnBrk="0" hangingPunct="0">
              <a:lnSpc>
                <a:spcPct val="100000"/>
              </a:lnSpc>
              <a:spcBef>
                <a:spcPts val="0"/>
              </a:spcBef>
              <a:spcAft>
                <a:spcPts val="0"/>
              </a:spcAft>
              <a:buClrTx/>
              <a:buSzTx/>
              <a:tabLst/>
            </a:pPr>
            <a:r>
              <a:rPr lang="de-DE" dirty="0" err="1">
                <a:latin typeface="Book Antiqua" panose="02040602050305030304" pitchFamily="18" charset="0"/>
              </a:rPr>
              <a:t>Thank</a:t>
            </a:r>
            <a:r>
              <a:rPr lang="de-DE" dirty="0">
                <a:latin typeface="Book Antiqua" panose="02040602050305030304" pitchFamily="18" charset="0"/>
              </a:rPr>
              <a:t> </a:t>
            </a:r>
            <a:r>
              <a:rPr lang="de-DE" dirty="0" err="1">
                <a:latin typeface="Book Antiqua" panose="02040602050305030304" pitchFamily="18" charset="0"/>
              </a:rPr>
              <a:t>you</a:t>
            </a:r>
            <a:r>
              <a:rPr lang="de-DE" dirty="0">
                <a:latin typeface="Book Antiqua" panose="02040602050305030304" pitchFamily="18" charset="0"/>
              </a:rPr>
              <a:t> </a:t>
            </a:r>
            <a:r>
              <a:rPr lang="de-DE" dirty="0" err="1">
                <a:latin typeface="Book Antiqua" panose="02040602050305030304" pitchFamily="18" charset="0"/>
              </a:rPr>
              <a:t>very</a:t>
            </a:r>
            <a:r>
              <a:rPr lang="de-DE" dirty="0">
                <a:latin typeface="Book Antiqua" panose="02040602050305030304" pitchFamily="18" charset="0"/>
              </a:rPr>
              <a:t> </a:t>
            </a:r>
            <a:r>
              <a:rPr lang="de-DE" dirty="0" err="1">
                <a:latin typeface="Book Antiqua" panose="02040602050305030304" pitchFamily="18" charset="0"/>
              </a:rPr>
              <a:t>much</a:t>
            </a:r>
            <a:r>
              <a:rPr lang="de-DE" dirty="0">
                <a:latin typeface="Book Antiqua" panose="02040602050305030304" pitchFamily="18" charset="0"/>
              </a:rPr>
              <a:t> </a:t>
            </a:r>
            <a:r>
              <a:rPr lang="de-DE" dirty="0" err="1">
                <a:latin typeface="Book Antiqua" panose="02040602050305030304" pitchFamily="18" charset="0"/>
              </a:rPr>
              <a:t>for</a:t>
            </a:r>
            <a:r>
              <a:rPr lang="de-DE" dirty="0">
                <a:latin typeface="Book Antiqua" panose="02040602050305030304" pitchFamily="18" charset="0"/>
              </a:rPr>
              <a:t> </a:t>
            </a:r>
            <a:r>
              <a:rPr lang="de-DE" dirty="0" err="1">
                <a:latin typeface="Book Antiqua" panose="02040602050305030304" pitchFamily="18" charset="0"/>
              </a:rPr>
              <a:t>your</a:t>
            </a:r>
            <a:r>
              <a:rPr kumimoji="0" lang="de-DE" sz="36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3600" b="0" i="0" u="none" strike="noStrike" cap="none" spc="0" normalizeH="0" baseline="0" dirty="0" err="1">
                <a:ln>
                  <a:noFill/>
                </a:ln>
                <a:solidFill>
                  <a:srgbClr val="000000"/>
                </a:solidFill>
                <a:effectLst/>
                <a:uFillTx/>
                <a:latin typeface="Book Antiqua" panose="02040602050305030304" pitchFamily="18" charset="0"/>
                <a:sym typeface="Helvetica Light"/>
              </a:rPr>
              <a:t>attention</a:t>
            </a:r>
            <a:r>
              <a:rPr kumimoji="0" lang="de-DE" sz="3600" b="0" i="0" u="none" strike="noStrike" cap="none" spc="0" normalizeH="0" baseline="0" dirty="0">
                <a:ln>
                  <a:noFill/>
                </a:ln>
                <a:solidFill>
                  <a:srgbClr val="000000"/>
                </a:solidFill>
                <a:effectLst/>
                <a:uFillTx/>
                <a:latin typeface="Book Antiqua" panose="02040602050305030304" pitchFamily="18" charset="0"/>
                <a:sym typeface="Helvetica Light"/>
              </a:rPr>
              <a:t>!</a:t>
            </a:r>
          </a:p>
        </p:txBody>
      </p:sp>
    </p:spTree>
    <p:extLst>
      <p:ext uri="{BB962C8B-B14F-4D97-AF65-F5344CB8AC3E}">
        <p14:creationId xmlns:p14="http://schemas.microsoft.com/office/powerpoint/2010/main" val="3404785750"/>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50800" y="8470900"/>
            <a:ext cx="12979400" cy="774700"/>
          </a:xfrm>
          <a:custGeom>
            <a:avLst/>
            <a:gdLst/>
            <a:ahLst/>
            <a:cxnLst>
              <a:cxn ang="0">
                <a:pos x="wd2" y="hd2"/>
              </a:cxn>
              <a:cxn ang="5400000">
                <a:pos x="wd2" y="hd2"/>
              </a:cxn>
              <a:cxn ang="10800000">
                <a:pos x="wd2" y="hd2"/>
              </a:cxn>
              <a:cxn ang="16200000">
                <a:pos x="wd2" y="hd2"/>
              </a:cxn>
            </a:cxnLst>
            <a:rect l="0" t="0" r="r" b="b"/>
            <a:pathLst>
              <a:path w="21600" h="21600" extrusionOk="0">
                <a:moveTo>
                  <a:pt x="0" y="2833"/>
                </a:moveTo>
                <a:lnTo>
                  <a:pt x="21600" y="0"/>
                </a:lnTo>
                <a:lnTo>
                  <a:pt x="21579" y="21600"/>
                </a:lnTo>
                <a:lnTo>
                  <a:pt x="0" y="11331"/>
                </a:lnTo>
                <a:lnTo>
                  <a:pt x="0" y="2833"/>
                </a:lnTo>
                <a:close/>
              </a:path>
            </a:pathLst>
          </a:custGeom>
          <a:solidFill>
            <a:srgbClr val="000000"/>
          </a:solidFill>
          <a:ln w="12700">
            <a:miter lim="400000"/>
          </a:ln>
        </p:spPr>
        <p:txBody>
          <a:bodyPr lIns="25400" tIns="25400" rIns="25400" bIns="25400" anchor="ctr"/>
          <a:lstStyle/>
          <a:p>
            <a:pPr>
              <a:defRPr sz="4200">
                <a:latin typeface="Gill Sans"/>
                <a:ea typeface="Gill Sans"/>
                <a:cs typeface="Gill Sans"/>
                <a:sym typeface="Gill Sans"/>
              </a:defRPr>
            </a:pPr>
            <a:endParaRPr/>
          </a:p>
        </p:txBody>
      </p:sp>
      <p:sp>
        <p:nvSpPr>
          <p:cNvPr id="120" name="Shape 120"/>
          <p:cNvSpPr/>
          <p:nvPr/>
        </p:nvSpPr>
        <p:spPr>
          <a:xfrm>
            <a:off x="8963895" y="8568461"/>
            <a:ext cx="3906938" cy="24987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spAutoFit/>
          </a:bodyPr>
          <a:lstStyle/>
          <a:p>
            <a:pPr algn="r" defTabSz="1168400">
              <a:defRPr sz="1300">
                <a:solidFill>
                  <a:srgbClr val="FFFFFF"/>
                </a:solidFill>
                <a:latin typeface="Helvetica Neue"/>
                <a:ea typeface="Helvetica Neue"/>
                <a:cs typeface="Helvetica Neue"/>
                <a:sym typeface="Helvetica Neue"/>
              </a:defRPr>
            </a:pPr>
            <a:r>
              <a:rPr lang="de-DE" dirty="0">
                <a:latin typeface="Helvetica Neue Medium"/>
                <a:sym typeface="Helvetica Neue Medium"/>
              </a:rPr>
              <a:t>juergen.langlet@t-online.de</a:t>
            </a:r>
            <a:endParaRPr dirty="0">
              <a:latin typeface="Helvetica Neue Light"/>
              <a:ea typeface="Helvetica Neue Light"/>
              <a:cs typeface="Helvetica Neue Light"/>
              <a:sym typeface="Helvetica Neue Light"/>
            </a:endParaRPr>
          </a:p>
        </p:txBody>
      </p:sp>
      <p:sp>
        <p:nvSpPr>
          <p:cNvPr id="121" name="Shape 121"/>
          <p:cNvSpPr/>
          <p:nvPr/>
        </p:nvSpPr>
        <p:spPr>
          <a:xfrm>
            <a:off x="-666106" y="8445500"/>
            <a:ext cx="13852940" cy="1663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309" y="6483"/>
                </a:lnTo>
                <a:lnTo>
                  <a:pt x="21600" y="15752"/>
                </a:lnTo>
                <a:lnTo>
                  <a:pt x="21302" y="19945"/>
                </a:lnTo>
                <a:lnTo>
                  <a:pt x="249" y="21434"/>
                </a:lnTo>
                <a:lnTo>
                  <a:pt x="21" y="21600"/>
                </a:lnTo>
                <a:lnTo>
                  <a:pt x="0" y="0"/>
                </a:lnTo>
                <a:close/>
              </a:path>
            </a:pathLst>
          </a:custGeom>
          <a:solidFill>
            <a:srgbClr val="009EE0"/>
          </a:solidFill>
          <a:ln w="12700">
            <a:miter lim="400000"/>
          </a:ln>
        </p:spPr>
        <p:txBody>
          <a:bodyPr lIns="25400" tIns="25400" rIns="25400" bIns="25400" anchor="ctr"/>
          <a:lstStyle/>
          <a:p>
            <a:pPr>
              <a:defRPr sz="4200">
                <a:latin typeface="Gill Sans"/>
                <a:ea typeface="Gill Sans"/>
                <a:cs typeface="Gill Sans"/>
                <a:sym typeface="Gill Sans"/>
              </a:defRPr>
            </a:pPr>
            <a:endParaRPr dirty="0"/>
          </a:p>
        </p:txBody>
      </p:sp>
      <p:pic>
        <p:nvPicPr>
          <p:cNvPr id="6" name="Grafik 5">
            <a:extLst>
              <a:ext uri="{FF2B5EF4-FFF2-40B4-BE49-F238E27FC236}">
                <a16:creationId xmlns:a16="http://schemas.microsoft.com/office/drawing/2014/main" xmlns="" id="{9FB964B7-A91B-445A-881E-8C2F305C60D3}"/>
              </a:ext>
            </a:extLst>
          </p:cNvPr>
          <p:cNvPicPr/>
          <p:nvPr/>
        </p:nvPicPr>
        <p:blipFill>
          <a:blip r:embed="rId2"/>
          <a:stretch>
            <a:fillRect/>
          </a:stretch>
        </p:blipFill>
        <p:spPr>
          <a:xfrm>
            <a:off x="424815" y="8576627"/>
            <a:ext cx="2096770" cy="1020445"/>
          </a:xfrm>
          <a:prstGeom prst="rect">
            <a:avLst/>
          </a:prstGeom>
        </p:spPr>
      </p:pic>
      <p:sp>
        <p:nvSpPr>
          <p:cNvPr id="2" name="Textfeld 1">
            <a:extLst>
              <a:ext uri="{FF2B5EF4-FFF2-40B4-BE49-F238E27FC236}">
                <a16:creationId xmlns:a16="http://schemas.microsoft.com/office/drawing/2014/main" xmlns="" id="{01A7F307-CA45-449F-AFED-19B44EE48ED3}"/>
              </a:ext>
            </a:extLst>
          </p:cNvPr>
          <p:cNvSpPr txBox="1"/>
          <p:nvPr/>
        </p:nvSpPr>
        <p:spPr>
          <a:xfrm>
            <a:off x="2707234" y="8954204"/>
            <a:ext cx="793326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1800" b="1" i="0" u="none" strike="noStrike" cap="none" spc="0" normalizeH="0" baseline="0" dirty="0">
                <a:ln>
                  <a:noFill/>
                </a:ln>
                <a:solidFill>
                  <a:schemeClr val="bg1"/>
                </a:solidFill>
                <a:effectLst/>
                <a:uFillTx/>
                <a:latin typeface="+mn-lt"/>
                <a:ea typeface="+mn-ea"/>
                <a:cs typeface="+mn-cs"/>
                <a:sym typeface="Helvetica Light"/>
              </a:rPr>
              <a:t>German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Association</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for</a:t>
            </a:r>
            <a:r>
              <a:rPr kumimoji="0" lang="de-DE" sz="1800" b="1" i="0" u="none" strike="noStrike" cap="none" spc="0" normalizeH="0" baseline="0" dirty="0">
                <a:ln>
                  <a:noFill/>
                </a:ln>
                <a:solidFill>
                  <a:schemeClr val="bg1"/>
                </a:solidFill>
                <a:effectLst/>
                <a:uFillTx/>
                <a:latin typeface="+mn-lt"/>
                <a:ea typeface="+mn-ea"/>
                <a:cs typeface="+mn-cs"/>
                <a:sym typeface="Helvetica Light"/>
              </a:rPr>
              <a:t> the Promotion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of</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Mathematical</a:t>
            </a:r>
            <a:r>
              <a:rPr kumimoji="0" lang="de-DE" sz="1800" b="1" i="0" u="none" strike="noStrike" cap="none" spc="0" normalizeH="0" baseline="0" dirty="0">
                <a:ln>
                  <a:noFill/>
                </a:ln>
                <a:solidFill>
                  <a:schemeClr val="bg1"/>
                </a:solidFill>
                <a:effectLst/>
                <a:uFillTx/>
                <a:latin typeface="+mn-lt"/>
                <a:ea typeface="+mn-ea"/>
                <a:cs typeface="+mn-cs"/>
                <a:sym typeface="Helvetica Light"/>
              </a:rPr>
              <a:t> and Scientific Teaching</a:t>
            </a:r>
            <a:r>
              <a:rPr kumimoji="0" lang="de-DE" sz="1800" b="0" i="0" u="none" strike="noStrike" cap="none" spc="0" normalizeH="0" baseline="0" dirty="0">
                <a:ln>
                  <a:noFill/>
                </a:ln>
                <a:solidFill>
                  <a:srgbClr val="000000"/>
                </a:solidFill>
                <a:effectLst/>
                <a:uFillTx/>
                <a:latin typeface="+mn-lt"/>
                <a:ea typeface="+mn-ea"/>
                <a:cs typeface="+mn-cs"/>
                <a:sym typeface="Helvetica Light"/>
              </a:rPr>
              <a:t> </a:t>
            </a:r>
          </a:p>
        </p:txBody>
      </p:sp>
      <p:sp>
        <p:nvSpPr>
          <p:cNvPr id="3" name="Textfeld 2">
            <a:extLst>
              <a:ext uri="{FF2B5EF4-FFF2-40B4-BE49-F238E27FC236}">
                <a16:creationId xmlns:a16="http://schemas.microsoft.com/office/drawing/2014/main" xmlns="" id="{AF3673F0-F481-42DB-B245-539001AC58BB}"/>
              </a:ext>
            </a:extLst>
          </p:cNvPr>
          <p:cNvSpPr txBox="1"/>
          <p:nvPr/>
        </p:nvSpPr>
        <p:spPr>
          <a:xfrm>
            <a:off x="195646" y="57110"/>
            <a:ext cx="1256273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Common Framework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of</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Reference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for</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the Natural Sciences (Minimum Standards</a:t>
            </a:r>
            <a:r>
              <a:rPr kumimoji="0" lang="de-DE" sz="2000" b="0" i="0" u="none" strike="noStrike" cap="none" spc="0" normalizeH="0" baseline="0" dirty="0">
                <a:ln>
                  <a:noFill/>
                </a:ln>
                <a:solidFill>
                  <a:srgbClr val="000000"/>
                </a:solidFill>
                <a:effectLst/>
                <a:highlight>
                  <a:srgbClr val="000080"/>
                </a:highlight>
                <a:uFillTx/>
                <a:latin typeface="+mn-lt"/>
                <a:ea typeface="+mn-ea"/>
                <a:cs typeface="+mn-cs"/>
                <a:sym typeface="Helvetica Light"/>
              </a:rPr>
              <a:t>)</a:t>
            </a:r>
          </a:p>
        </p:txBody>
      </p:sp>
      <p:sp>
        <p:nvSpPr>
          <p:cNvPr id="4" name="Textfeld 3">
            <a:extLst>
              <a:ext uri="{FF2B5EF4-FFF2-40B4-BE49-F238E27FC236}">
                <a16:creationId xmlns:a16="http://schemas.microsoft.com/office/drawing/2014/main" xmlns="" id="{6F87AB33-9AB2-4AD6-A7F0-67AA24220141}"/>
              </a:ext>
            </a:extLst>
          </p:cNvPr>
          <p:cNvSpPr txBox="1"/>
          <p:nvPr/>
        </p:nvSpPr>
        <p:spPr>
          <a:xfrm>
            <a:off x="195646" y="157669"/>
            <a:ext cx="12675187" cy="81047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584200" rtl="0" fontAlgn="auto" latinLnBrk="0" hangingPunct="0">
              <a:lnSpc>
                <a:spcPct val="100000"/>
              </a:lnSpc>
              <a:spcBef>
                <a:spcPts val="0"/>
              </a:spcBef>
              <a:spcAft>
                <a:spcPts val="0"/>
              </a:spcAft>
              <a:buClrTx/>
              <a:buSzTx/>
              <a:tabLst/>
            </a:pPr>
            <a:endParaRPr kumimoji="0" lang="de-DE" sz="3600" b="0" i="0" u="none" strike="noStrike" cap="none" spc="0" normalizeH="0" baseline="0" dirty="0">
              <a:ln>
                <a:noFill/>
              </a:ln>
              <a:solidFill>
                <a:srgbClr val="000000"/>
              </a:solidFill>
              <a:effectLst/>
              <a:uFillTx/>
              <a:latin typeface="Book Antiqua" panose="02040602050305030304" pitchFamily="18" charset="0"/>
              <a:sym typeface="Helvetica Light"/>
            </a:endParaRPr>
          </a:p>
          <a:p>
            <a:pPr marR="0" algn="l" defTabSz="584200" rtl="0" fontAlgn="auto" latinLnBrk="0" hangingPunct="0">
              <a:lnSpc>
                <a:spcPct val="100000"/>
              </a:lnSpc>
              <a:spcBef>
                <a:spcPts val="0"/>
              </a:spcBef>
              <a:spcAft>
                <a:spcPts val="0"/>
              </a:spcAft>
              <a:buClrTx/>
              <a:buSzTx/>
              <a:tabLst/>
            </a:pPr>
            <a:r>
              <a:rPr kumimoji="0" lang="de-DE" sz="3600" b="0" i="0" u="none" strike="noStrike" cap="none" spc="0" normalizeH="0" baseline="0" dirty="0">
                <a:ln>
                  <a:noFill/>
                </a:ln>
                <a:solidFill>
                  <a:srgbClr val="000000"/>
                </a:solidFill>
                <a:effectLst/>
                <a:uFillTx/>
                <a:latin typeface="Book Antiqua" panose="02040602050305030304" pitchFamily="18" charset="0"/>
                <a:sym typeface="Helvetica Light"/>
              </a:rPr>
              <a:t>State </a:t>
            </a:r>
            <a:r>
              <a:rPr kumimoji="0" lang="de-DE" sz="3600" b="0" i="0" u="none" strike="noStrike" cap="none" spc="0" normalizeH="0" baseline="0" dirty="0" err="1">
                <a:ln>
                  <a:noFill/>
                </a:ln>
                <a:solidFill>
                  <a:srgbClr val="000000"/>
                </a:solidFill>
                <a:effectLst/>
                <a:uFillTx/>
                <a:latin typeface="Book Antiqua" panose="02040602050305030304" pitchFamily="18" charset="0"/>
                <a:sym typeface="Helvetica Light"/>
              </a:rPr>
              <a:t>of</a:t>
            </a:r>
            <a:r>
              <a:rPr kumimoji="0" lang="de-DE" sz="3600" b="0" i="0" u="none" strike="noStrike" cap="none" spc="0" normalizeH="0" baseline="0" dirty="0">
                <a:ln>
                  <a:noFill/>
                </a:ln>
                <a:solidFill>
                  <a:srgbClr val="000000"/>
                </a:solidFill>
                <a:effectLst/>
                <a:uFillTx/>
                <a:latin typeface="Book Antiqua" panose="02040602050305030304" pitchFamily="18" charset="0"/>
                <a:sym typeface="Helvetica Light"/>
              </a:rPr>
              <a:t> Facts</a:t>
            </a:r>
          </a:p>
          <a:p>
            <a:pPr marL="457200" marR="0" indent="-457200" algn="l" defTabSz="584200" rtl="0" fontAlgn="auto" latinLnBrk="0" hangingPunct="0">
              <a:lnSpc>
                <a:spcPct val="100000"/>
              </a:lnSpc>
              <a:spcBef>
                <a:spcPts val="0"/>
              </a:spcBef>
              <a:spcAft>
                <a:spcPts val="0"/>
              </a:spcAft>
              <a:buClrTx/>
              <a:buSzTx/>
              <a:buFont typeface="Wingdings" panose="05000000000000000000" pitchFamily="2" charset="2"/>
              <a:buChar char="§"/>
              <a:tabLst/>
            </a:pPr>
            <a:r>
              <a:rPr lang="de-DE" sz="2800" dirty="0">
                <a:latin typeface="Book Antiqua" panose="02040602050305030304" pitchFamily="18" charset="0"/>
              </a:rPr>
              <a:t>Education in natural sciences </a:t>
            </a:r>
            <a:r>
              <a:rPr lang="de-DE" sz="2800" dirty="0" err="1">
                <a:latin typeface="Book Antiqua" panose="02040602050305030304" pitchFamily="18" charset="0"/>
              </a:rPr>
              <a:t>is</a:t>
            </a:r>
            <a:r>
              <a:rPr lang="de-DE" sz="2800" dirty="0">
                <a:latin typeface="Book Antiqua" panose="02040602050305030304" pitchFamily="18" charset="0"/>
              </a:rPr>
              <a:t>, just like </a:t>
            </a:r>
            <a:r>
              <a:rPr lang="de-DE" sz="2800" dirty="0" err="1">
                <a:latin typeface="Book Antiqua" panose="02040602050305030304" pitchFamily="18" charset="0"/>
              </a:rPr>
              <a:t>music</a:t>
            </a:r>
            <a:r>
              <a:rPr lang="de-DE" sz="2800" dirty="0">
                <a:latin typeface="Book Antiqua" panose="02040602050305030304" pitchFamily="18" charset="0"/>
              </a:rPr>
              <a:t>, </a:t>
            </a:r>
            <a:r>
              <a:rPr lang="de-DE" sz="2800" dirty="0" err="1">
                <a:latin typeface="Book Antiqua" panose="02040602050305030304" pitchFamily="18" charset="0"/>
              </a:rPr>
              <a:t>literature</a:t>
            </a:r>
            <a:r>
              <a:rPr lang="de-DE" sz="2800" dirty="0">
                <a:latin typeface="Book Antiqua" panose="02040602050305030304" pitchFamily="18" charset="0"/>
              </a:rPr>
              <a:t> etc., </a:t>
            </a:r>
            <a:r>
              <a:rPr lang="de-DE" sz="2800" dirty="0" err="1">
                <a:latin typeface="Book Antiqua" panose="02040602050305030304" pitchFamily="18" charset="0"/>
              </a:rPr>
              <a:t>part</a:t>
            </a:r>
            <a:r>
              <a:rPr lang="de-DE" sz="2800" dirty="0">
                <a:latin typeface="Book Antiqua" panose="02040602050305030304" pitchFamily="18" charset="0"/>
              </a:rPr>
              <a:t> </a:t>
            </a:r>
            <a:r>
              <a:rPr lang="de-DE" sz="2800" dirty="0" err="1">
                <a:latin typeface="Book Antiqua" panose="02040602050305030304" pitchFamily="18" charset="0"/>
              </a:rPr>
              <a:t>of</a:t>
            </a:r>
            <a:r>
              <a:rPr lang="de-DE" sz="2800" dirty="0">
                <a:latin typeface="Book Antiqua" panose="02040602050305030304" pitchFamily="18" charset="0"/>
              </a:rPr>
              <a:t> </a:t>
            </a:r>
            <a:r>
              <a:rPr lang="de-DE" sz="2800" dirty="0" err="1">
                <a:latin typeface="Book Antiqua" panose="02040602050305030304" pitchFamily="18" charset="0"/>
              </a:rPr>
              <a:t>general</a:t>
            </a:r>
            <a:r>
              <a:rPr lang="de-DE" sz="2800" dirty="0">
                <a:latin typeface="Book Antiqua" panose="02040602050305030304" pitchFamily="18" charset="0"/>
              </a:rPr>
              <a:t> </a:t>
            </a:r>
            <a:r>
              <a:rPr lang="de-DE" sz="2800" dirty="0" err="1">
                <a:latin typeface="Book Antiqua" panose="02040602050305030304" pitchFamily="18" charset="0"/>
              </a:rPr>
              <a:t>education</a:t>
            </a:r>
            <a:r>
              <a:rPr lang="de-DE" sz="2800" dirty="0">
                <a:latin typeface="Book Antiqua" panose="02040602050305030304" pitchFamily="18" charset="0"/>
              </a:rPr>
              <a:t>: </a:t>
            </a:r>
            <a:r>
              <a:rPr lang="de-DE" sz="2800" dirty="0" err="1">
                <a:latin typeface="Book Antiqua" panose="02040602050305030304" pitchFamily="18" charset="0"/>
              </a:rPr>
              <a:t>cultural</a:t>
            </a:r>
            <a:r>
              <a:rPr lang="de-DE" sz="2800" dirty="0">
                <a:latin typeface="Book Antiqua" panose="02040602050305030304" pitchFamily="18" charset="0"/>
              </a:rPr>
              <a:t> </a:t>
            </a:r>
            <a:r>
              <a:rPr lang="de-DE" sz="2800" dirty="0" err="1">
                <a:latin typeface="Book Antiqua" panose="02040602050305030304" pitchFamily="18" charset="0"/>
              </a:rPr>
              <a:t>assets</a:t>
            </a:r>
            <a:r>
              <a:rPr lang="de-DE" sz="2800" dirty="0">
                <a:latin typeface="Book Antiqua" panose="02040602050305030304" pitchFamily="18" charset="0"/>
              </a:rPr>
              <a:t> </a:t>
            </a:r>
            <a:r>
              <a:rPr lang="de-DE" sz="2800" dirty="0" err="1">
                <a:latin typeface="Book Antiqua" panose="02040602050305030304" pitchFamily="18" charset="0"/>
              </a:rPr>
              <a:t>of</a:t>
            </a:r>
            <a:r>
              <a:rPr lang="de-DE" sz="2800" dirty="0">
                <a:latin typeface="Book Antiqua" panose="02040602050305030304" pitchFamily="18" charset="0"/>
              </a:rPr>
              <a:t> </a:t>
            </a:r>
            <a:r>
              <a:rPr lang="de-DE" sz="2800" dirty="0" err="1">
                <a:latin typeface="Book Antiqua" panose="02040602050305030304" pitchFamily="18" charset="0"/>
              </a:rPr>
              <a:t>humanity</a:t>
            </a:r>
            <a:r>
              <a:rPr lang="de-DE" sz="2800" dirty="0">
                <a:latin typeface="Book Antiqua" panose="02040602050305030304" pitchFamily="18" charset="0"/>
              </a:rPr>
              <a:t>!</a:t>
            </a:r>
          </a:p>
          <a:p>
            <a:pPr marL="457200" marR="0" indent="-457200" algn="l" defTabSz="584200" rtl="0" fontAlgn="auto" latinLnBrk="0" hangingPunct="0">
              <a:lnSpc>
                <a:spcPct val="100000"/>
              </a:lnSpc>
              <a:spcBef>
                <a:spcPts val="0"/>
              </a:spcBef>
              <a:spcAft>
                <a:spcPts val="0"/>
              </a:spcAft>
              <a:buClrTx/>
              <a:buSzTx/>
              <a:buFont typeface="Wingdings" panose="05000000000000000000" pitchFamily="2" charset="2"/>
              <a:buChar char="§"/>
              <a:tabLst/>
            </a:pPr>
            <a:r>
              <a:rPr lang="de-DE" sz="2800" dirty="0">
                <a:latin typeface="Book Antiqua" panose="02040602050305030304" pitchFamily="18" charset="0"/>
              </a:rPr>
              <a:t>Knowledge in </a:t>
            </a:r>
            <a:r>
              <a:rPr lang="de-DE" sz="2800" dirty="0" err="1">
                <a:latin typeface="Book Antiqua" panose="02040602050305030304" pitchFamily="18" charset="0"/>
              </a:rPr>
              <a:t>natural</a:t>
            </a:r>
            <a:r>
              <a:rPr lang="de-DE" sz="2800" dirty="0">
                <a:latin typeface="Book Antiqua" panose="02040602050305030304" pitchFamily="18" charset="0"/>
              </a:rPr>
              <a:t> </a:t>
            </a:r>
            <a:r>
              <a:rPr lang="de-DE" sz="2800" dirty="0" err="1">
                <a:latin typeface="Book Antiqua" panose="02040602050305030304" pitchFamily="18" charset="0"/>
              </a:rPr>
              <a:t>sciences</a:t>
            </a:r>
            <a:r>
              <a:rPr lang="de-DE" sz="2800" dirty="0">
                <a:latin typeface="Book Antiqua" panose="02040602050305030304" pitchFamily="18" charset="0"/>
              </a:rPr>
              <a:t> </a:t>
            </a:r>
            <a:r>
              <a:rPr lang="de-DE" sz="2800" dirty="0" err="1">
                <a:latin typeface="Book Antiqua" panose="02040602050305030304" pitchFamily="18" charset="0"/>
              </a:rPr>
              <a:t>is</a:t>
            </a:r>
            <a:r>
              <a:rPr lang="de-DE" sz="2800" dirty="0">
                <a:latin typeface="Book Antiqua" panose="02040602050305030304" pitchFamily="18" charset="0"/>
              </a:rPr>
              <a:t> </a:t>
            </a:r>
            <a:r>
              <a:rPr lang="de-DE" sz="2800" dirty="0" err="1">
                <a:latin typeface="Book Antiqua" panose="02040602050305030304" pitchFamily="18" charset="0"/>
              </a:rPr>
              <a:t>more</a:t>
            </a:r>
            <a:r>
              <a:rPr lang="de-DE" sz="2800" dirty="0">
                <a:latin typeface="Book Antiqua" panose="02040602050305030304" pitchFamily="18" charset="0"/>
              </a:rPr>
              <a:t> urgent </a:t>
            </a:r>
            <a:r>
              <a:rPr lang="de-DE" sz="2800" dirty="0" err="1">
                <a:latin typeface="Book Antiqua" panose="02040602050305030304" pitchFamily="18" charset="0"/>
              </a:rPr>
              <a:t>than</a:t>
            </a:r>
            <a:r>
              <a:rPr lang="de-DE" sz="2800" dirty="0">
                <a:latin typeface="Book Antiqua" panose="02040602050305030304" pitchFamily="18" charset="0"/>
              </a:rPr>
              <a:t> </a:t>
            </a:r>
            <a:r>
              <a:rPr lang="de-DE" sz="2800" dirty="0" err="1">
                <a:latin typeface="Book Antiqua" panose="02040602050305030304" pitchFamily="18" charset="0"/>
              </a:rPr>
              <a:t>ever</a:t>
            </a:r>
            <a:r>
              <a:rPr lang="de-DE" sz="2800" dirty="0">
                <a:latin typeface="Book Antiqua" panose="02040602050305030304" pitchFamily="18" charset="0"/>
              </a:rPr>
              <a:t> (</a:t>
            </a:r>
            <a:r>
              <a:rPr lang="de-DE" sz="2800" dirty="0" err="1">
                <a:latin typeface="Book Antiqua" panose="02040602050305030304" pitchFamily="18" charset="0"/>
              </a:rPr>
              <a:t>climate</a:t>
            </a:r>
            <a:r>
              <a:rPr lang="de-DE" sz="2800" dirty="0">
                <a:latin typeface="Book Antiqua" panose="02040602050305030304" pitchFamily="18" charset="0"/>
              </a:rPr>
              <a:t> </a:t>
            </a:r>
            <a:r>
              <a:rPr lang="de-DE" sz="2800" dirty="0" err="1">
                <a:latin typeface="Book Antiqua" panose="02040602050305030304" pitchFamily="18" charset="0"/>
              </a:rPr>
              <a:t>change</a:t>
            </a:r>
            <a:r>
              <a:rPr lang="de-DE" sz="2800" dirty="0">
                <a:latin typeface="Book Antiqua" panose="02040602050305030304" pitchFamily="18" charset="0"/>
              </a:rPr>
              <a:t>, </a:t>
            </a:r>
            <a:r>
              <a:rPr lang="de-DE" sz="2800" dirty="0" err="1">
                <a:latin typeface="Book Antiqua" panose="02040602050305030304" pitchFamily="18" charset="0"/>
              </a:rPr>
              <a:t>molecular</a:t>
            </a:r>
            <a:r>
              <a:rPr lang="de-DE" sz="2800" dirty="0">
                <a:latin typeface="Book Antiqua" panose="02040602050305030304" pitchFamily="18" charset="0"/>
              </a:rPr>
              <a:t> </a:t>
            </a:r>
            <a:r>
              <a:rPr lang="de-DE" sz="2800" dirty="0" err="1">
                <a:latin typeface="Book Antiqua" panose="02040602050305030304" pitchFamily="18" charset="0"/>
              </a:rPr>
              <a:t>genetics</a:t>
            </a:r>
            <a:r>
              <a:rPr lang="de-DE" sz="2800" dirty="0">
                <a:latin typeface="Book Antiqua" panose="02040602050305030304" pitchFamily="18" charset="0"/>
              </a:rPr>
              <a:t>)</a:t>
            </a:r>
          </a:p>
          <a:p>
            <a:pPr marL="457200" marR="0" indent="-457200" algn="l" defTabSz="584200" rtl="0" fontAlgn="auto" latinLnBrk="0" hangingPunct="0">
              <a:lnSpc>
                <a:spcPct val="100000"/>
              </a:lnSpc>
              <a:spcBef>
                <a:spcPts val="0"/>
              </a:spcBef>
              <a:spcAft>
                <a:spcPts val="0"/>
              </a:spcAft>
              <a:buClrTx/>
              <a:buSzTx/>
              <a:buFont typeface="Wingdings" panose="05000000000000000000" pitchFamily="2" charset="2"/>
              <a:buChar char="§"/>
              <a:tabLst/>
            </a:pPr>
            <a:r>
              <a:rPr lang="de-DE" sz="2800" dirty="0" err="1">
                <a:latin typeface="Book Antiqua" panose="02040602050305030304" pitchFamily="18" charset="0"/>
              </a:rPr>
              <a:t>However</a:t>
            </a:r>
            <a:r>
              <a:rPr lang="de-DE" sz="2800" dirty="0">
                <a:latin typeface="Book Antiqua" panose="02040602050305030304" pitchFamily="18" charset="0"/>
              </a:rPr>
              <a:t>, </a:t>
            </a:r>
            <a:r>
              <a:rPr lang="de-DE" sz="2800" dirty="0" err="1">
                <a:latin typeface="Book Antiqua" panose="02040602050305030304" pitchFamily="18" charset="0"/>
              </a:rPr>
              <a:t>knowlegde</a:t>
            </a:r>
            <a:r>
              <a:rPr lang="de-DE" sz="2800" dirty="0">
                <a:latin typeface="Book Antiqua" panose="02040602050305030304" pitchFamily="18" charset="0"/>
              </a:rPr>
              <a:t> and </a:t>
            </a:r>
            <a:r>
              <a:rPr lang="de-DE" sz="2800" dirty="0" err="1">
                <a:latin typeface="Book Antiqua" panose="02040602050305030304" pitchFamily="18" charset="0"/>
              </a:rPr>
              <a:t>competences</a:t>
            </a:r>
            <a:r>
              <a:rPr lang="de-DE" sz="2800" dirty="0">
                <a:latin typeface="Book Antiqua" panose="02040602050305030304" pitchFamily="18" charset="0"/>
              </a:rPr>
              <a:t> in </a:t>
            </a:r>
            <a:r>
              <a:rPr lang="de-DE" sz="2800" dirty="0" err="1">
                <a:latin typeface="Book Antiqua" panose="02040602050305030304" pitchFamily="18" charset="0"/>
              </a:rPr>
              <a:t>natural</a:t>
            </a:r>
            <a:r>
              <a:rPr lang="de-DE" sz="2800" dirty="0">
                <a:latin typeface="Book Antiqua" panose="02040602050305030304" pitchFamily="18" charset="0"/>
              </a:rPr>
              <a:t> </a:t>
            </a:r>
            <a:r>
              <a:rPr lang="de-DE" sz="2800" dirty="0" err="1">
                <a:latin typeface="Book Antiqua" panose="02040602050305030304" pitchFamily="18" charset="0"/>
              </a:rPr>
              <a:t>sciences</a:t>
            </a:r>
            <a:r>
              <a:rPr lang="de-DE" sz="2800" dirty="0">
                <a:latin typeface="Book Antiqua" panose="02040602050305030304" pitchFamily="18" charset="0"/>
              </a:rPr>
              <a:t> do </a:t>
            </a:r>
            <a:r>
              <a:rPr lang="de-DE" sz="2800" dirty="0" err="1">
                <a:latin typeface="Book Antiqua" panose="02040602050305030304" pitchFamily="18" charset="0"/>
              </a:rPr>
              <a:t>only</a:t>
            </a:r>
            <a:r>
              <a:rPr lang="de-DE" sz="2800" dirty="0">
                <a:latin typeface="Book Antiqua" panose="02040602050305030304" pitchFamily="18" charset="0"/>
              </a:rPr>
              <a:t> </a:t>
            </a:r>
            <a:r>
              <a:rPr lang="de-DE" sz="2800" dirty="0" err="1">
                <a:latin typeface="Book Antiqua" panose="02040602050305030304" pitchFamily="18" charset="0"/>
              </a:rPr>
              <a:t>exist</a:t>
            </a:r>
            <a:r>
              <a:rPr lang="de-DE" sz="2800" dirty="0">
                <a:latin typeface="Book Antiqua" panose="02040602050305030304" pitchFamily="18" charset="0"/>
              </a:rPr>
              <a:t> </a:t>
            </a:r>
            <a:r>
              <a:rPr lang="de-DE" sz="2800" dirty="0" err="1">
                <a:latin typeface="Book Antiqua" panose="02040602050305030304" pitchFamily="18" charset="0"/>
              </a:rPr>
              <a:t>rudimentary</a:t>
            </a:r>
            <a:endParaRPr lang="de-DE" sz="2800" dirty="0">
              <a:latin typeface="Book Antiqua" panose="02040602050305030304" pitchFamily="18" charset="0"/>
            </a:endParaRPr>
          </a:p>
          <a:p>
            <a:pPr marL="457200" marR="0" indent="-457200" algn="l" defTabSz="584200" rtl="0" fontAlgn="auto" latinLnBrk="0" hangingPunct="0">
              <a:lnSpc>
                <a:spcPct val="100000"/>
              </a:lnSpc>
              <a:spcBef>
                <a:spcPts val="0"/>
              </a:spcBef>
              <a:spcAft>
                <a:spcPts val="0"/>
              </a:spcAft>
              <a:buClrTx/>
              <a:buSzTx/>
              <a:buFont typeface="Wingdings" panose="05000000000000000000" pitchFamily="2" charset="2"/>
              <a:buChar char="§"/>
              <a:tabLst/>
            </a:pPr>
            <a:r>
              <a:rPr lang="de-DE" sz="2800" dirty="0">
                <a:latin typeface="Book Antiqua" panose="02040602050305030304" pitchFamily="18" charset="0"/>
              </a:rPr>
              <a:t>High </a:t>
            </a:r>
            <a:r>
              <a:rPr lang="de-DE" sz="2800" dirty="0" err="1">
                <a:latin typeface="Book Antiqua" panose="02040602050305030304" pitchFamily="18" charset="0"/>
              </a:rPr>
              <a:t>numbers</a:t>
            </a:r>
            <a:r>
              <a:rPr lang="de-DE" sz="2800" dirty="0">
                <a:latin typeface="Book Antiqua" panose="02040602050305030304" pitchFamily="18" charset="0"/>
              </a:rPr>
              <a:t> </a:t>
            </a:r>
            <a:r>
              <a:rPr lang="de-DE" sz="2800" dirty="0" err="1">
                <a:latin typeface="Book Antiqua" panose="02040602050305030304" pitchFamily="18" charset="0"/>
              </a:rPr>
              <a:t>of</a:t>
            </a:r>
            <a:r>
              <a:rPr lang="de-DE" sz="2800" dirty="0">
                <a:latin typeface="Book Antiqua" panose="02040602050305030304" pitchFamily="18" charset="0"/>
              </a:rPr>
              <a:t> </a:t>
            </a:r>
            <a:r>
              <a:rPr lang="de-DE" sz="2800" dirty="0" err="1">
                <a:latin typeface="Book Antiqua" panose="02040602050305030304" pitchFamily="18" charset="0"/>
              </a:rPr>
              <a:t>students</a:t>
            </a:r>
            <a:r>
              <a:rPr lang="de-DE" sz="2800" dirty="0">
                <a:latin typeface="Book Antiqua" panose="02040602050305030304" pitchFamily="18" charset="0"/>
              </a:rPr>
              <a:t> on </a:t>
            </a:r>
            <a:r>
              <a:rPr lang="de-DE" sz="2800" dirty="0" err="1">
                <a:latin typeface="Book Antiqua" panose="02040602050305030304" pitchFamily="18" charset="0"/>
              </a:rPr>
              <a:t>the</a:t>
            </a:r>
            <a:r>
              <a:rPr lang="de-DE" sz="2800" dirty="0">
                <a:latin typeface="Book Antiqua" panose="02040602050305030304" pitchFamily="18" charset="0"/>
              </a:rPr>
              <a:t> </a:t>
            </a:r>
            <a:r>
              <a:rPr lang="de-DE" sz="2800" dirty="0" err="1">
                <a:latin typeface="Book Antiqua" panose="02040602050305030304" pitchFamily="18" charset="0"/>
              </a:rPr>
              <a:t>lowest</a:t>
            </a:r>
            <a:r>
              <a:rPr lang="de-DE" sz="2800" dirty="0">
                <a:latin typeface="Book Antiqua" panose="02040602050305030304" pitchFamily="18" charset="0"/>
              </a:rPr>
              <a:t> </a:t>
            </a:r>
            <a:r>
              <a:rPr lang="de-DE" sz="2800" dirty="0" err="1">
                <a:latin typeface="Book Antiqua" panose="02040602050305030304" pitchFamily="18" charset="0"/>
              </a:rPr>
              <a:t>level</a:t>
            </a:r>
            <a:r>
              <a:rPr lang="de-DE" sz="2800" dirty="0">
                <a:latin typeface="Book Antiqua" panose="02040602050305030304" pitchFamily="18" charset="0"/>
              </a:rPr>
              <a:t> </a:t>
            </a:r>
            <a:r>
              <a:rPr lang="de-DE" sz="2800" dirty="0" err="1">
                <a:latin typeface="Book Antiqua" panose="02040602050305030304" pitchFamily="18" charset="0"/>
              </a:rPr>
              <a:t>of</a:t>
            </a:r>
            <a:r>
              <a:rPr lang="de-DE" sz="2800" dirty="0">
                <a:latin typeface="Book Antiqua" panose="02040602050305030304" pitchFamily="18" charset="0"/>
              </a:rPr>
              <a:t> </a:t>
            </a:r>
            <a:r>
              <a:rPr lang="de-DE" sz="2800" dirty="0" err="1">
                <a:latin typeface="Book Antiqua" panose="02040602050305030304" pitchFamily="18" charset="0"/>
              </a:rPr>
              <a:t>natural</a:t>
            </a:r>
            <a:r>
              <a:rPr lang="de-DE" sz="2800" dirty="0">
                <a:latin typeface="Book Antiqua" panose="02040602050305030304" pitchFamily="18" charset="0"/>
              </a:rPr>
              <a:t> </a:t>
            </a:r>
            <a:r>
              <a:rPr lang="de-DE" sz="2800" dirty="0" err="1">
                <a:latin typeface="Book Antiqua" panose="02040602050305030304" pitchFamily="18" charset="0"/>
              </a:rPr>
              <a:t>sciences</a:t>
            </a:r>
            <a:r>
              <a:rPr lang="de-DE" sz="2800" dirty="0">
                <a:latin typeface="Book Antiqua" panose="02040602050305030304" pitchFamily="18" charset="0"/>
              </a:rPr>
              <a:t>.</a:t>
            </a:r>
          </a:p>
          <a:p>
            <a:pPr marL="457200" marR="0" indent="-457200" algn="l" defTabSz="584200" rtl="0" fontAlgn="auto" latinLnBrk="0" hangingPunct="0">
              <a:lnSpc>
                <a:spcPct val="100000"/>
              </a:lnSpc>
              <a:spcBef>
                <a:spcPts val="0"/>
              </a:spcBef>
              <a:spcAft>
                <a:spcPts val="0"/>
              </a:spcAft>
              <a:buClrTx/>
              <a:buSzTx/>
              <a:buFont typeface="Wingdings" panose="05000000000000000000" pitchFamily="2" charset="2"/>
              <a:buChar char="§"/>
              <a:tabLst/>
            </a:pPr>
            <a:r>
              <a:rPr lang="de-DE" sz="2800" dirty="0">
                <a:latin typeface="Book Antiqua" panose="02040602050305030304" pitchFamily="18" charset="0"/>
              </a:rPr>
              <a:t>Swing </a:t>
            </a:r>
            <a:r>
              <a:rPr lang="de-DE" sz="2800" dirty="0" err="1">
                <a:latin typeface="Book Antiqua" panose="02040602050305030304" pitchFamily="18" charset="0"/>
              </a:rPr>
              <a:t>from</a:t>
            </a:r>
            <a:r>
              <a:rPr lang="de-DE" sz="2800" dirty="0">
                <a:latin typeface="Book Antiqua" panose="02040602050305030304" pitchFamily="18" charset="0"/>
              </a:rPr>
              <a:t> </a:t>
            </a:r>
            <a:r>
              <a:rPr lang="de-DE" sz="2800" dirty="0" err="1">
                <a:latin typeface="Book Antiqua" panose="02040602050305030304" pitchFamily="18" charset="0"/>
              </a:rPr>
              <a:t>science</a:t>
            </a:r>
            <a:r>
              <a:rPr lang="de-DE" sz="2800" dirty="0">
                <a:latin typeface="Book Antiqua" panose="02040602050305030304" pitchFamily="18" charset="0"/>
              </a:rPr>
              <a:t>: </a:t>
            </a:r>
            <a:r>
              <a:rPr lang="de-DE" sz="2800" dirty="0" err="1">
                <a:latin typeface="Book Antiqua" panose="02040602050305030304" pitchFamily="18" charset="0"/>
              </a:rPr>
              <a:t>primary</a:t>
            </a:r>
            <a:r>
              <a:rPr lang="de-DE" sz="2800" dirty="0">
                <a:latin typeface="Book Antiqua" panose="02040602050305030304" pitchFamily="18" charset="0"/>
              </a:rPr>
              <a:t> </a:t>
            </a:r>
            <a:r>
              <a:rPr lang="de-DE" sz="2800" dirty="0" err="1">
                <a:latin typeface="Book Antiqua" panose="02040602050305030304" pitchFamily="18" charset="0"/>
              </a:rPr>
              <a:t>school</a:t>
            </a:r>
            <a:r>
              <a:rPr lang="de-DE" sz="2800" dirty="0">
                <a:latin typeface="Book Antiqua" panose="02040602050305030304" pitchFamily="18" charset="0"/>
              </a:rPr>
              <a:t> high </a:t>
            </a:r>
            <a:r>
              <a:rPr lang="de-DE" sz="2800" dirty="0" err="1">
                <a:latin typeface="Book Antiqua" panose="02040602050305030304" pitchFamily="18" charset="0"/>
              </a:rPr>
              <a:t>interest</a:t>
            </a:r>
            <a:r>
              <a:rPr lang="de-DE" sz="2800" dirty="0">
                <a:latin typeface="Book Antiqua" panose="02040602050305030304" pitchFamily="18" charset="0"/>
              </a:rPr>
              <a:t> in </a:t>
            </a:r>
            <a:r>
              <a:rPr lang="de-DE" sz="2800" dirty="0" err="1">
                <a:latin typeface="Book Antiqua" panose="02040602050305030304" pitchFamily="18" charset="0"/>
              </a:rPr>
              <a:t>natural</a:t>
            </a:r>
            <a:r>
              <a:rPr lang="de-DE" sz="2800" dirty="0">
                <a:latin typeface="Book Antiqua" panose="02040602050305030304" pitchFamily="18" charset="0"/>
              </a:rPr>
              <a:t> </a:t>
            </a:r>
            <a:r>
              <a:rPr lang="de-DE" sz="2800" dirty="0" err="1">
                <a:latin typeface="Book Antiqua" panose="02040602050305030304" pitchFamily="18" charset="0"/>
              </a:rPr>
              <a:t>sciences</a:t>
            </a:r>
            <a:r>
              <a:rPr lang="de-DE" sz="2800" dirty="0">
                <a:latin typeface="Book Antiqua" panose="02040602050305030304" pitchFamily="18" charset="0"/>
              </a:rPr>
              <a:t>, </a:t>
            </a:r>
            <a:r>
              <a:rPr lang="de-DE" sz="2800" dirty="0" err="1">
                <a:latin typeface="Book Antiqua" panose="02040602050305030304" pitchFamily="18" charset="0"/>
              </a:rPr>
              <a:t>from</a:t>
            </a:r>
            <a:r>
              <a:rPr lang="de-DE" sz="2800" dirty="0">
                <a:latin typeface="Book Antiqua" panose="02040602050305030304" pitchFamily="18" charset="0"/>
              </a:rPr>
              <a:t> 7th grade </a:t>
            </a:r>
            <a:r>
              <a:rPr lang="de-DE" sz="2800" dirty="0" err="1">
                <a:latin typeface="Book Antiqua" panose="02040602050305030304" pitchFamily="18" charset="0"/>
              </a:rPr>
              <a:t>strongly</a:t>
            </a:r>
            <a:r>
              <a:rPr lang="de-DE" sz="2800" dirty="0">
                <a:latin typeface="Book Antiqua" panose="02040602050305030304" pitchFamily="18" charset="0"/>
              </a:rPr>
              <a:t> </a:t>
            </a:r>
            <a:r>
              <a:rPr lang="de-DE" sz="2800" dirty="0" err="1">
                <a:latin typeface="Book Antiqua" panose="02040602050305030304" pitchFamily="18" charset="0"/>
              </a:rPr>
              <a:t>decreasing</a:t>
            </a:r>
            <a:r>
              <a:rPr lang="de-DE" sz="2800" dirty="0">
                <a:latin typeface="Book Antiqua" panose="02040602050305030304" pitchFamily="18" charset="0"/>
              </a:rPr>
              <a:t>, </a:t>
            </a:r>
            <a:r>
              <a:rPr lang="de-DE" sz="2800" dirty="0" err="1">
                <a:latin typeface="Book Antiqua" panose="02040602050305030304" pitchFamily="18" charset="0"/>
              </a:rPr>
              <a:t>students</a:t>
            </a:r>
            <a:r>
              <a:rPr lang="de-DE" sz="2800" dirty="0">
                <a:latin typeface="Book Antiqua" panose="02040602050305030304" pitchFamily="18" charset="0"/>
              </a:rPr>
              <a:t> </a:t>
            </a:r>
            <a:r>
              <a:rPr lang="de-DE" sz="2800" dirty="0" err="1">
                <a:latin typeface="Book Antiqua" panose="02040602050305030304" pitchFamily="18" charset="0"/>
              </a:rPr>
              <a:t>interested</a:t>
            </a:r>
            <a:r>
              <a:rPr lang="de-DE" sz="2800" dirty="0">
                <a:latin typeface="Book Antiqua" panose="02040602050305030304" pitchFamily="18" charset="0"/>
              </a:rPr>
              <a:t> in </a:t>
            </a:r>
            <a:r>
              <a:rPr lang="de-DE" sz="2800" dirty="0" err="1">
                <a:latin typeface="Book Antiqua" panose="02040602050305030304" pitchFamily="18" charset="0"/>
              </a:rPr>
              <a:t>natural</a:t>
            </a:r>
            <a:r>
              <a:rPr lang="de-DE" sz="2800" dirty="0">
                <a:latin typeface="Book Antiqua" panose="02040602050305030304" pitchFamily="18" charset="0"/>
              </a:rPr>
              <a:t> </a:t>
            </a:r>
            <a:r>
              <a:rPr lang="de-DE" sz="2800" dirty="0" err="1">
                <a:latin typeface="Book Antiqua" panose="02040602050305030304" pitchFamily="18" charset="0"/>
              </a:rPr>
              <a:t>sciences</a:t>
            </a:r>
            <a:r>
              <a:rPr lang="de-DE" sz="2800" dirty="0">
                <a:latin typeface="Book Antiqua" panose="02040602050305030304" pitchFamily="18" charset="0"/>
              </a:rPr>
              <a:t> </a:t>
            </a:r>
            <a:r>
              <a:rPr lang="de-DE" sz="2800" dirty="0" err="1">
                <a:latin typeface="Book Antiqua" panose="02040602050305030304" pitchFamily="18" charset="0"/>
              </a:rPr>
              <a:t>are</a:t>
            </a:r>
            <a:r>
              <a:rPr lang="de-DE" sz="2800" dirty="0">
                <a:latin typeface="Book Antiqua" panose="02040602050305030304" pitchFamily="18" charset="0"/>
              </a:rPr>
              <a:t> </a:t>
            </a:r>
            <a:r>
              <a:rPr lang="de-DE" sz="2800" dirty="0" err="1">
                <a:latin typeface="Book Antiqua" panose="02040602050305030304" pitchFamily="18" charset="0"/>
              </a:rPr>
              <a:t>outcasts</a:t>
            </a:r>
            <a:r>
              <a:rPr lang="de-DE" sz="2800" dirty="0">
                <a:latin typeface="Book Antiqua" panose="02040602050305030304" pitchFamily="18" charset="0"/>
              </a:rPr>
              <a:t>.</a:t>
            </a:r>
          </a:p>
          <a:p>
            <a:pPr marL="457200" marR="0" indent="-457200" algn="l" defTabSz="584200" rtl="0" fontAlgn="auto" latinLnBrk="0" hangingPunct="0">
              <a:lnSpc>
                <a:spcPct val="100000"/>
              </a:lnSpc>
              <a:spcBef>
                <a:spcPts val="0"/>
              </a:spcBef>
              <a:spcAft>
                <a:spcPts val="0"/>
              </a:spcAft>
              <a:buClrTx/>
              <a:buSzTx/>
              <a:buFont typeface="Wingdings" panose="05000000000000000000" pitchFamily="2" charset="2"/>
              <a:buChar char="§"/>
              <a:tabLst/>
            </a:pPr>
            <a:r>
              <a:rPr lang="de-DE" sz="2800" dirty="0" err="1">
                <a:latin typeface="Book Antiqua" panose="02040602050305030304" pitchFamily="18" charset="0"/>
              </a:rPr>
              <a:t>Cognitive</a:t>
            </a:r>
            <a:r>
              <a:rPr lang="de-DE" sz="2800" dirty="0">
                <a:latin typeface="Book Antiqua" panose="02040602050305030304" pitchFamily="18" charset="0"/>
              </a:rPr>
              <a:t> </a:t>
            </a:r>
            <a:r>
              <a:rPr lang="de-DE" sz="2800" dirty="0" err="1">
                <a:latin typeface="Book Antiqua" panose="02040602050305030304" pitchFamily="18" charset="0"/>
              </a:rPr>
              <a:t>overload</a:t>
            </a:r>
            <a:r>
              <a:rPr lang="de-DE" sz="2800" dirty="0">
                <a:latin typeface="Book Antiqua" panose="02040602050305030304" pitchFamily="18" charset="0"/>
              </a:rPr>
              <a:t> (</a:t>
            </a:r>
            <a:r>
              <a:rPr lang="de-DE" sz="2800" dirty="0" err="1">
                <a:latin typeface="Book Antiqua" panose="02040602050305030304" pitchFamily="18" charset="0"/>
              </a:rPr>
              <a:t>based</a:t>
            </a:r>
            <a:r>
              <a:rPr lang="de-DE" sz="2800" dirty="0">
                <a:latin typeface="Book Antiqua" panose="02040602050305030304" pitchFamily="18" charset="0"/>
              </a:rPr>
              <a:t> on a </a:t>
            </a:r>
            <a:r>
              <a:rPr lang="de-DE" sz="2800" dirty="0" err="1">
                <a:latin typeface="Book Antiqua" panose="02040602050305030304" pitchFamily="18" charset="0"/>
              </a:rPr>
              <a:t>too</a:t>
            </a:r>
            <a:r>
              <a:rPr lang="de-DE" sz="2800" dirty="0">
                <a:latin typeface="Book Antiqua" panose="02040602050305030304" pitchFamily="18" charset="0"/>
              </a:rPr>
              <a:t> </a:t>
            </a:r>
            <a:r>
              <a:rPr lang="de-DE" sz="2800" dirty="0" err="1">
                <a:latin typeface="Book Antiqua" panose="02040602050305030304" pitchFamily="18" charset="0"/>
              </a:rPr>
              <a:t>early</a:t>
            </a:r>
            <a:r>
              <a:rPr lang="de-DE" sz="2800" dirty="0">
                <a:latin typeface="Book Antiqua" panose="02040602050305030304" pitchFamily="18" charset="0"/>
              </a:rPr>
              <a:t> </a:t>
            </a:r>
            <a:r>
              <a:rPr lang="de-DE" sz="2800" dirty="0" err="1">
                <a:latin typeface="Book Antiqua" panose="02040602050305030304" pitchFamily="18" charset="0"/>
              </a:rPr>
              <a:t>abstraction</a:t>
            </a:r>
            <a:r>
              <a:rPr lang="de-DE" sz="2800" dirty="0">
                <a:latin typeface="Book Antiqua" panose="02040602050305030304" pitchFamily="18" charset="0"/>
              </a:rPr>
              <a:t>) </a:t>
            </a:r>
            <a:r>
              <a:rPr lang="de-DE" sz="2800" dirty="0" err="1">
                <a:latin typeface="Book Antiqua" panose="02040602050305030304" pitchFamily="18" charset="0"/>
              </a:rPr>
              <a:t>leads</a:t>
            </a:r>
            <a:r>
              <a:rPr lang="de-DE" sz="2800" dirty="0">
                <a:latin typeface="Book Antiqua" panose="02040602050305030304" pitchFamily="18" charset="0"/>
              </a:rPr>
              <a:t> </a:t>
            </a:r>
            <a:r>
              <a:rPr lang="de-DE" sz="2800" dirty="0" err="1">
                <a:latin typeface="Book Antiqua" panose="02040602050305030304" pitchFamily="18" charset="0"/>
              </a:rPr>
              <a:t>to</a:t>
            </a:r>
            <a:r>
              <a:rPr lang="de-DE" sz="2800" dirty="0">
                <a:latin typeface="Book Antiqua" panose="02040602050305030304" pitchFamily="18" charset="0"/>
              </a:rPr>
              <a:t> </a:t>
            </a:r>
            <a:r>
              <a:rPr lang="de-DE" sz="2800" dirty="0" err="1">
                <a:latin typeface="Book Antiqua" panose="02040602050305030304" pitchFamily="18" charset="0"/>
              </a:rPr>
              <a:t>resignation</a:t>
            </a:r>
            <a:r>
              <a:rPr lang="de-DE" sz="2800" dirty="0">
                <a:latin typeface="Book Antiqua" panose="02040602050305030304" pitchFamily="18" charset="0"/>
              </a:rPr>
              <a:t> </a:t>
            </a:r>
            <a:r>
              <a:rPr lang="de-DE" sz="2800" dirty="0" err="1">
                <a:latin typeface="Book Antiqua" panose="02040602050305030304" pitchFamily="18" charset="0"/>
              </a:rPr>
              <a:t>with</a:t>
            </a:r>
            <a:r>
              <a:rPr lang="de-DE" sz="2800" dirty="0">
                <a:latin typeface="Book Antiqua" panose="02040602050305030304" pitchFamily="18" charset="0"/>
              </a:rPr>
              <a:t> </a:t>
            </a:r>
            <a:r>
              <a:rPr lang="de-DE" sz="2800" dirty="0" err="1">
                <a:latin typeface="Book Antiqua" panose="02040602050305030304" pitchFamily="18" charset="0"/>
              </a:rPr>
              <a:t>the</a:t>
            </a:r>
            <a:r>
              <a:rPr lang="de-DE" sz="2800" dirty="0">
                <a:latin typeface="Book Antiqua" panose="02040602050305030304" pitchFamily="18" charset="0"/>
              </a:rPr>
              <a:t> </a:t>
            </a:r>
            <a:r>
              <a:rPr lang="de-DE" sz="2800" dirty="0" err="1">
                <a:latin typeface="Book Antiqua" panose="02040602050305030304" pitchFamily="18" charset="0"/>
              </a:rPr>
              <a:t>students</a:t>
            </a:r>
            <a:r>
              <a:rPr lang="de-DE" sz="2800" dirty="0">
                <a:latin typeface="Book Antiqua" panose="02040602050305030304" pitchFamily="18" charset="0"/>
              </a:rPr>
              <a:t>.</a:t>
            </a:r>
          </a:p>
          <a:p>
            <a:pPr marL="457200" marR="0" indent="-457200" algn="l" defTabSz="584200" rtl="0" fontAlgn="auto" latinLnBrk="0" hangingPunct="0">
              <a:lnSpc>
                <a:spcPct val="100000"/>
              </a:lnSpc>
              <a:spcBef>
                <a:spcPts val="0"/>
              </a:spcBef>
              <a:spcAft>
                <a:spcPts val="0"/>
              </a:spcAft>
              <a:buClrTx/>
              <a:buSzTx/>
              <a:buFont typeface="Wingdings" panose="05000000000000000000" pitchFamily="2" charset="2"/>
              <a:buChar char="§"/>
              <a:tabLst/>
            </a:pPr>
            <a:r>
              <a:rPr lang="de-DE" sz="2800" dirty="0" err="1">
                <a:latin typeface="Book Antiqua" panose="02040602050305030304" pitchFamily="18" charset="0"/>
              </a:rPr>
              <a:t>For</a:t>
            </a:r>
            <a:r>
              <a:rPr lang="de-DE" sz="2800" dirty="0">
                <a:latin typeface="Book Antiqua" panose="02040602050305030304" pitchFamily="18" charset="0"/>
              </a:rPr>
              <a:t> </a:t>
            </a:r>
            <a:r>
              <a:rPr lang="de-DE" sz="2800" dirty="0" err="1">
                <a:latin typeface="Book Antiqua" panose="02040602050305030304" pitchFamily="18" charset="0"/>
              </a:rPr>
              <a:t>more</a:t>
            </a:r>
            <a:r>
              <a:rPr lang="de-DE" sz="2800" dirty="0">
                <a:latin typeface="Book Antiqua" panose="02040602050305030304" pitchFamily="18" charset="0"/>
              </a:rPr>
              <a:t> </a:t>
            </a:r>
            <a:r>
              <a:rPr lang="de-DE" sz="2800" dirty="0" err="1">
                <a:latin typeface="Book Antiqua" panose="02040602050305030304" pitchFamily="18" charset="0"/>
              </a:rPr>
              <a:t>than</a:t>
            </a:r>
            <a:r>
              <a:rPr lang="de-DE" sz="2800" dirty="0">
                <a:latin typeface="Book Antiqua" panose="02040602050305030304" pitchFamily="18" charset="0"/>
              </a:rPr>
              <a:t> 30 </a:t>
            </a:r>
            <a:r>
              <a:rPr lang="de-DE" sz="2800" dirty="0" err="1">
                <a:latin typeface="Book Antiqua" panose="02040602050305030304" pitchFamily="18" charset="0"/>
              </a:rPr>
              <a:t>years</a:t>
            </a:r>
            <a:r>
              <a:rPr lang="de-DE" sz="2800" dirty="0">
                <a:latin typeface="Book Antiqua" panose="02040602050305030304" pitchFamily="18" charset="0"/>
              </a:rPr>
              <a:t>, </a:t>
            </a:r>
            <a:r>
              <a:rPr lang="de-DE" sz="2800" dirty="0" err="1">
                <a:latin typeface="Book Antiqua" panose="02040602050305030304" pitchFamily="18" charset="0"/>
              </a:rPr>
              <a:t>attempts</a:t>
            </a:r>
            <a:r>
              <a:rPr lang="de-DE" sz="2800" dirty="0">
                <a:latin typeface="Book Antiqua" panose="02040602050305030304" pitchFamily="18" charset="0"/>
              </a:rPr>
              <a:t> </a:t>
            </a:r>
            <a:r>
              <a:rPr lang="de-DE" sz="2800" dirty="0" err="1">
                <a:latin typeface="Book Antiqua" panose="02040602050305030304" pitchFamily="18" charset="0"/>
              </a:rPr>
              <a:t>to</a:t>
            </a:r>
            <a:r>
              <a:rPr lang="de-DE" sz="2800" dirty="0">
                <a:latin typeface="Book Antiqua" panose="02040602050305030304" pitchFamily="18" charset="0"/>
              </a:rPr>
              <a:t> </a:t>
            </a:r>
            <a:r>
              <a:rPr lang="de-DE" sz="2800" dirty="0" err="1">
                <a:latin typeface="Book Antiqua" panose="02040602050305030304" pitchFamily="18" charset="0"/>
              </a:rPr>
              <a:t>increase</a:t>
            </a:r>
            <a:r>
              <a:rPr lang="de-DE" sz="2800" dirty="0">
                <a:latin typeface="Book Antiqua" panose="02040602050305030304" pitchFamily="18" charset="0"/>
              </a:rPr>
              <a:t> </a:t>
            </a:r>
            <a:r>
              <a:rPr lang="de-DE" sz="2800" dirty="0" err="1">
                <a:latin typeface="Book Antiqua" panose="02040602050305030304" pitchFamily="18" charset="0"/>
              </a:rPr>
              <a:t>interest</a:t>
            </a:r>
            <a:r>
              <a:rPr lang="de-DE" sz="2800" dirty="0">
                <a:latin typeface="Book Antiqua" panose="02040602050305030304" pitchFamily="18" charset="0"/>
              </a:rPr>
              <a:t> and </a:t>
            </a:r>
            <a:r>
              <a:rPr lang="de-DE" sz="2800" dirty="0" err="1">
                <a:latin typeface="Book Antiqua" panose="02040602050305030304" pitchFamily="18" charset="0"/>
              </a:rPr>
              <a:t>competences</a:t>
            </a:r>
            <a:r>
              <a:rPr lang="de-DE" sz="2800" dirty="0">
                <a:latin typeface="Book Antiqua" panose="02040602050305030304" pitchFamily="18" charset="0"/>
              </a:rPr>
              <a:t> (e.g. </a:t>
            </a:r>
            <a:r>
              <a:rPr lang="de-DE" sz="2800" dirty="0" err="1">
                <a:latin typeface="Book Antiqua" panose="02040602050305030304" pitchFamily="18" charset="0"/>
              </a:rPr>
              <a:t>Nuffield</a:t>
            </a:r>
            <a:r>
              <a:rPr lang="de-DE" sz="2800" dirty="0">
                <a:latin typeface="Book Antiqua" panose="02040602050305030304" pitchFamily="18" charset="0"/>
              </a:rPr>
              <a:t>, PSSC, </a:t>
            </a:r>
            <a:r>
              <a:rPr lang="de-DE" sz="2800" dirty="0" err="1">
                <a:latin typeface="Book Antiqua" panose="02040602050305030304" pitchFamily="18" charset="0"/>
              </a:rPr>
              <a:t>natural</a:t>
            </a:r>
            <a:r>
              <a:rPr lang="de-DE" sz="2800" dirty="0">
                <a:latin typeface="Book Antiqua" panose="02040602050305030304" pitchFamily="18" charset="0"/>
              </a:rPr>
              <a:t> </a:t>
            </a:r>
            <a:r>
              <a:rPr lang="de-DE" sz="2800" dirty="0" err="1">
                <a:latin typeface="Book Antiqua" panose="02040602050305030304" pitchFamily="18" charset="0"/>
              </a:rPr>
              <a:t>sciences</a:t>
            </a:r>
            <a:r>
              <a:rPr lang="de-DE" sz="2800" dirty="0">
                <a:latin typeface="Book Antiqua" panose="02040602050305030304" pitchFamily="18" charset="0"/>
              </a:rPr>
              <a:t> in </a:t>
            </a:r>
            <a:r>
              <a:rPr lang="de-DE" sz="2800" dirty="0" err="1">
                <a:latin typeface="Book Antiqua" panose="02040602050305030304" pitchFamily="18" charset="0"/>
              </a:rPr>
              <a:t>context</a:t>
            </a:r>
            <a:r>
              <a:rPr lang="de-DE" sz="2800" dirty="0">
                <a:latin typeface="Book Antiqua" panose="02040602050305030304" pitchFamily="18" charset="0"/>
              </a:rPr>
              <a:t>) </a:t>
            </a:r>
            <a:r>
              <a:rPr lang="de-DE" sz="2800" dirty="0" err="1">
                <a:latin typeface="Book Antiqua" panose="02040602050305030304" pitchFamily="18" charset="0"/>
              </a:rPr>
              <a:t>showed</a:t>
            </a:r>
            <a:r>
              <a:rPr lang="de-DE" sz="2800" dirty="0">
                <a:latin typeface="Book Antiqua" panose="02040602050305030304" pitchFamily="18" charset="0"/>
              </a:rPr>
              <a:t> </a:t>
            </a:r>
            <a:r>
              <a:rPr lang="de-DE" sz="2800" dirty="0" err="1">
                <a:latin typeface="Book Antiqua" panose="02040602050305030304" pitchFamily="18" charset="0"/>
              </a:rPr>
              <a:t>little</a:t>
            </a:r>
            <a:r>
              <a:rPr lang="de-DE" sz="2800" dirty="0">
                <a:latin typeface="Book Antiqua" panose="02040602050305030304" pitchFamily="18" charset="0"/>
              </a:rPr>
              <a:t> </a:t>
            </a:r>
            <a:r>
              <a:rPr lang="de-DE" sz="2800" dirty="0" err="1">
                <a:latin typeface="Book Antiqua" panose="02040602050305030304" pitchFamily="18" charset="0"/>
              </a:rPr>
              <a:t>effect</a:t>
            </a:r>
            <a:r>
              <a:rPr lang="de-DE" sz="2800" dirty="0">
                <a:latin typeface="Book Antiqua" panose="02040602050305030304" pitchFamily="18" charset="0"/>
              </a:rPr>
              <a:t>.</a:t>
            </a:r>
          </a:p>
          <a:p>
            <a:pPr marL="457200" marR="0" indent="-457200" algn="l" defTabSz="584200" rtl="0" fontAlgn="auto" latinLnBrk="0" hangingPunct="0">
              <a:lnSpc>
                <a:spcPct val="100000"/>
              </a:lnSpc>
              <a:spcBef>
                <a:spcPts val="0"/>
              </a:spcBef>
              <a:spcAft>
                <a:spcPts val="0"/>
              </a:spcAft>
              <a:buClrTx/>
              <a:buSzTx/>
              <a:buFont typeface="Wingdings" panose="05000000000000000000" pitchFamily="2" charset="2"/>
              <a:buChar char="§"/>
              <a:tabLst/>
            </a:pPr>
            <a:r>
              <a:rPr lang="de-DE" sz="2800" dirty="0">
                <a:latin typeface="Book Antiqua" panose="02040602050305030304" pitchFamily="18" charset="0"/>
              </a:rPr>
              <a:t>Demand </a:t>
            </a:r>
            <a:r>
              <a:rPr lang="de-DE" sz="2800" dirty="0" err="1">
                <a:latin typeface="Book Antiqua" panose="02040602050305030304" pitchFamily="18" charset="0"/>
              </a:rPr>
              <a:t>for</a:t>
            </a:r>
            <a:r>
              <a:rPr lang="de-DE" sz="2800" dirty="0">
                <a:latin typeface="Book Antiqua" panose="02040602050305030304" pitchFamily="18" charset="0"/>
              </a:rPr>
              <a:t> transformative </a:t>
            </a:r>
            <a:r>
              <a:rPr lang="de-DE" sz="2800" dirty="0" err="1">
                <a:latin typeface="Book Antiqua" panose="02040602050305030304" pitchFamily="18" charset="0"/>
              </a:rPr>
              <a:t>education</a:t>
            </a:r>
            <a:r>
              <a:rPr lang="de-DE" sz="2800" dirty="0">
                <a:latin typeface="Book Antiqua" panose="02040602050305030304" pitchFamily="18" charset="0"/>
              </a:rPr>
              <a:t> (</a:t>
            </a:r>
            <a:r>
              <a:rPr lang="de-DE" sz="2800" dirty="0" err="1">
                <a:latin typeface="Book Antiqua" panose="02040602050305030304" pitchFamily="18" charset="0"/>
              </a:rPr>
              <a:t>understanding</a:t>
            </a:r>
            <a:r>
              <a:rPr lang="de-DE" sz="2800" dirty="0">
                <a:latin typeface="Book Antiqua" panose="02040602050305030304" pitchFamily="18" charset="0"/>
              </a:rPr>
              <a:t>, </a:t>
            </a:r>
            <a:r>
              <a:rPr lang="de-DE" sz="2800" dirty="0" err="1">
                <a:latin typeface="Book Antiqua" panose="02040602050305030304" pitchFamily="18" charset="0"/>
              </a:rPr>
              <a:t>evaluation</a:t>
            </a:r>
            <a:r>
              <a:rPr lang="de-DE" sz="2800" dirty="0">
                <a:latin typeface="Book Antiqua" panose="02040602050305030304" pitchFamily="18" charset="0"/>
              </a:rPr>
              <a:t> </a:t>
            </a:r>
            <a:r>
              <a:rPr lang="de-DE" sz="2800" dirty="0" err="1">
                <a:latin typeface="Book Antiqua" panose="02040602050305030304" pitchFamily="18" charset="0"/>
              </a:rPr>
              <a:t>of</a:t>
            </a:r>
            <a:r>
              <a:rPr lang="de-DE" sz="2800" dirty="0">
                <a:latin typeface="Book Antiqua" panose="02040602050305030304" pitchFamily="18" charset="0"/>
              </a:rPr>
              <a:t> </a:t>
            </a:r>
            <a:r>
              <a:rPr lang="de-DE" sz="2800" dirty="0" err="1">
                <a:latin typeface="Book Antiqua" panose="02040602050305030304" pitchFamily="18" charset="0"/>
              </a:rPr>
              <a:t>natural</a:t>
            </a:r>
            <a:r>
              <a:rPr lang="de-DE" sz="2800" dirty="0">
                <a:latin typeface="Book Antiqua" panose="02040602050305030304" pitchFamily="18" charset="0"/>
              </a:rPr>
              <a:t> </a:t>
            </a:r>
            <a:r>
              <a:rPr lang="de-DE" sz="2800" dirty="0" err="1">
                <a:latin typeface="Book Antiqua" panose="02040602050305030304" pitchFamily="18" charset="0"/>
              </a:rPr>
              <a:t>scences</a:t>
            </a:r>
            <a:r>
              <a:rPr lang="de-DE" sz="2800" dirty="0">
                <a:latin typeface="Book Antiqua" panose="02040602050305030304" pitchFamily="18" charset="0"/>
              </a:rPr>
              <a:t>) </a:t>
            </a:r>
            <a:r>
              <a:rPr lang="de-DE" sz="2800" dirty="0" err="1">
                <a:latin typeface="Book Antiqua" panose="02040602050305030304" pitchFamily="18" charset="0"/>
              </a:rPr>
              <a:t>is</a:t>
            </a:r>
            <a:r>
              <a:rPr lang="de-DE" sz="2800" dirty="0">
                <a:latin typeface="Book Antiqua" panose="02040602050305030304" pitchFamily="18" charset="0"/>
              </a:rPr>
              <a:t> not </a:t>
            </a:r>
            <a:r>
              <a:rPr lang="de-DE" sz="2800" dirty="0" err="1">
                <a:latin typeface="Book Antiqua" panose="02040602050305030304" pitchFamily="18" charset="0"/>
              </a:rPr>
              <a:t>fulfilled</a:t>
            </a:r>
            <a:r>
              <a:rPr lang="de-DE" sz="2800" dirty="0">
                <a:latin typeface="Book Antiqua" panose="02040602050305030304" pitchFamily="18" charset="0"/>
              </a:rPr>
              <a:t>.</a:t>
            </a:r>
          </a:p>
        </p:txBody>
      </p:sp>
    </p:spTree>
    <p:extLst>
      <p:ext uri="{BB962C8B-B14F-4D97-AF65-F5344CB8AC3E}">
        <p14:creationId xmlns:p14="http://schemas.microsoft.com/office/powerpoint/2010/main" val="1178530462"/>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50800" y="8470900"/>
            <a:ext cx="12979400" cy="774700"/>
          </a:xfrm>
          <a:custGeom>
            <a:avLst/>
            <a:gdLst/>
            <a:ahLst/>
            <a:cxnLst>
              <a:cxn ang="0">
                <a:pos x="wd2" y="hd2"/>
              </a:cxn>
              <a:cxn ang="5400000">
                <a:pos x="wd2" y="hd2"/>
              </a:cxn>
              <a:cxn ang="10800000">
                <a:pos x="wd2" y="hd2"/>
              </a:cxn>
              <a:cxn ang="16200000">
                <a:pos x="wd2" y="hd2"/>
              </a:cxn>
            </a:cxnLst>
            <a:rect l="0" t="0" r="r" b="b"/>
            <a:pathLst>
              <a:path w="21600" h="21600" extrusionOk="0">
                <a:moveTo>
                  <a:pt x="0" y="2833"/>
                </a:moveTo>
                <a:lnTo>
                  <a:pt x="21600" y="0"/>
                </a:lnTo>
                <a:lnTo>
                  <a:pt x="21579" y="21600"/>
                </a:lnTo>
                <a:lnTo>
                  <a:pt x="0" y="11331"/>
                </a:lnTo>
                <a:lnTo>
                  <a:pt x="0" y="2833"/>
                </a:lnTo>
                <a:close/>
              </a:path>
            </a:pathLst>
          </a:custGeom>
          <a:solidFill>
            <a:srgbClr val="000000"/>
          </a:solidFill>
          <a:ln w="12700">
            <a:miter lim="400000"/>
          </a:ln>
        </p:spPr>
        <p:txBody>
          <a:bodyPr lIns="25400" tIns="25400" rIns="25400" bIns="25400" anchor="ctr"/>
          <a:lstStyle/>
          <a:p>
            <a:pPr>
              <a:defRPr sz="4200">
                <a:latin typeface="Gill Sans"/>
                <a:ea typeface="Gill Sans"/>
                <a:cs typeface="Gill Sans"/>
                <a:sym typeface="Gill Sans"/>
              </a:defRPr>
            </a:pPr>
            <a:endParaRPr/>
          </a:p>
        </p:txBody>
      </p:sp>
      <p:sp>
        <p:nvSpPr>
          <p:cNvPr id="120" name="Shape 120"/>
          <p:cNvSpPr/>
          <p:nvPr/>
        </p:nvSpPr>
        <p:spPr>
          <a:xfrm>
            <a:off x="8963895" y="8568461"/>
            <a:ext cx="3906938" cy="24987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spAutoFit/>
          </a:bodyPr>
          <a:lstStyle/>
          <a:p>
            <a:pPr algn="r" defTabSz="1168400">
              <a:defRPr sz="1300">
                <a:solidFill>
                  <a:srgbClr val="FFFFFF"/>
                </a:solidFill>
                <a:latin typeface="Helvetica Neue"/>
                <a:ea typeface="Helvetica Neue"/>
                <a:cs typeface="Helvetica Neue"/>
                <a:sym typeface="Helvetica Neue"/>
              </a:defRPr>
            </a:pPr>
            <a:r>
              <a:rPr lang="de-DE" dirty="0">
                <a:latin typeface="Helvetica Neue Medium"/>
                <a:sym typeface="Helvetica Neue Medium"/>
              </a:rPr>
              <a:t>juergen.langlet@t-online.de</a:t>
            </a:r>
            <a:endParaRPr dirty="0">
              <a:latin typeface="Helvetica Neue Light"/>
              <a:ea typeface="Helvetica Neue Light"/>
              <a:cs typeface="Helvetica Neue Light"/>
              <a:sym typeface="Helvetica Neue Light"/>
            </a:endParaRPr>
          </a:p>
        </p:txBody>
      </p:sp>
      <p:sp>
        <p:nvSpPr>
          <p:cNvPr id="121" name="Shape 121"/>
          <p:cNvSpPr/>
          <p:nvPr/>
        </p:nvSpPr>
        <p:spPr>
          <a:xfrm>
            <a:off x="-666106" y="8445500"/>
            <a:ext cx="13852940" cy="1663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309" y="6483"/>
                </a:lnTo>
                <a:lnTo>
                  <a:pt x="21600" y="15752"/>
                </a:lnTo>
                <a:lnTo>
                  <a:pt x="21302" y="19945"/>
                </a:lnTo>
                <a:lnTo>
                  <a:pt x="249" y="21434"/>
                </a:lnTo>
                <a:lnTo>
                  <a:pt x="21" y="21600"/>
                </a:lnTo>
                <a:lnTo>
                  <a:pt x="0" y="0"/>
                </a:lnTo>
                <a:close/>
              </a:path>
            </a:pathLst>
          </a:custGeom>
          <a:solidFill>
            <a:srgbClr val="009EE0"/>
          </a:solidFill>
          <a:ln w="12700">
            <a:miter lim="400000"/>
          </a:ln>
        </p:spPr>
        <p:txBody>
          <a:bodyPr lIns="25400" tIns="25400" rIns="25400" bIns="25400" anchor="ctr"/>
          <a:lstStyle/>
          <a:p>
            <a:pPr>
              <a:defRPr sz="4200">
                <a:latin typeface="Gill Sans"/>
                <a:ea typeface="Gill Sans"/>
                <a:cs typeface="Gill Sans"/>
                <a:sym typeface="Gill Sans"/>
              </a:defRPr>
            </a:pPr>
            <a:endParaRPr dirty="0"/>
          </a:p>
        </p:txBody>
      </p:sp>
      <p:pic>
        <p:nvPicPr>
          <p:cNvPr id="6" name="Grafik 5">
            <a:extLst>
              <a:ext uri="{FF2B5EF4-FFF2-40B4-BE49-F238E27FC236}">
                <a16:creationId xmlns:a16="http://schemas.microsoft.com/office/drawing/2014/main" xmlns="" id="{9FB964B7-A91B-445A-881E-8C2F305C60D3}"/>
              </a:ext>
            </a:extLst>
          </p:cNvPr>
          <p:cNvPicPr/>
          <p:nvPr/>
        </p:nvPicPr>
        <p:blipFill>
          <a:blip r:embed="rId2"/>
          <a:stretch>
            <a:fillRect/>
          </a:stretch>
        </p:blipFill>
        <p:spPr>
          <a:xfrm>
            <a:off x="424815" y="8576627"/>
            <a:ext cx="2096770" cy="1020445"/>
          </a:xfrm>
          <a:prstGeom prst="rect">
            <a:avLst/>
          </a:prstGeom>
        </p:spPr>
      </p:pic>
      <p:sp>
        <p:nvSpPr>
          <p:cNvPr id="2" name="Textfeld 1">
            <a:extLst>
              <a:ext uri="{FF2B5EF4-FFF2-40B4-BE49-F238E27FC236}">
                <a16:creationId xmlns:a16="http://schemas.microsoft.com/office/drawing/2014/main" xmlns="" id="{01A7F307-CA45-449F-AFED-19B44EE48ED3}"/>
              </a:ext>
            </a:extLst>
          </p:cNvPr>
          <p:cNvSpPr txBox="1"/>
          <p:nvPr/>
        </p:nvSpPr>
        <p:spPr>
          <a:xfrm>
            <a:off x="2707234" y="8954204"/>
            <a:ext cx="793326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1800" b="1" i="0" u="none" strike="noStrike" cap="none" spc="0" normalizeH="0" baseline="0" dirty="0">
                <a:ln>
                  <a:noFill/>
                </a:ln>
                <a:solidFill>
                  <a:schemeClr val="bg1"/>
                </a:solidFill>
                <a:effectLst/>
                <a:uFillTx/>
                <a:latin typeface="+mn-lt"/>
                <a:ea typeface="+mn-ea"/>
                <a:cs typeface="+mn-cs"/>
                <a:sym typeface="Helvetica Light"/>
              </a:rPr>
              <a:t>German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Association</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for</a:t>
            </a:r>
            <a:r>
              <a:rPr kumimoji="0" lang="de-DE" sz="1800" b="1" i="0" u="none" strike="noStrike" cap="none" spc="0" normalizeH="0" baseline="0" dirty="0">
                <a:ln>
                  <a:noFill/>
                </a:ln>
                <a:solidFill>
                  <a:schemeClr val="bg1"/>
                </a:solidFill>
                <a:effectLst/>
                <a:uFillTx/>
                <a:latin typeface="+mn-lt"/>
                <a:ea typeface="+mn-ea"/>
                <a:cs typeface="+mn-cs"/>
                <a:sym typeface="Helvetica Light"/>
              </a:rPr>
              <a:t> the Promotion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of</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Mathematical</a:t>
            </a:r>
            <a:r>
              <a:rPr kumimoji="0" lang="de-DE" sz="1800" b="1" i="0" u="none" strike="noStrike" cap="none" spc="0" normalizeH="0" baseline="0" dirty="0">
                <a:ln>
                  <a:noFill/>
                </a:ln>
                <a:solidFill>
                  <a:schemeClr val="bg1"/>
                </a:solidFill>
                <a:effectLst/>
                <a:uFillTx/>
                <a:latin typeface="+mn-lt"/>
                <a:ea typeface="+mn-ea"/>
                <a:cs typeface="+mn-cs"/>
                <a:sym typeface="Helvetica Light"/>
              </a:rPr>
              <a:t> and Scientific Teaching</a:t>
            </a:r>
            <a:r>
              <a:rPr kumimoji="0" lang="de-DE" sz="1800" b="0" i="0" u="none" strike="noStrike" cap="none" spc="0" normalizeH="0" baseline="0" dirty="0">
                <a:ln>
                  <a:noFill/>
                </a:ln>
                <a:solidFill>
                  <a:srgbClr val="000000"/>
                </a:solidFill>
                <a:effectLst/>
                <a:uFillTx/>
                <a:latin typeface="+mn-lt"/>
                <a:ea typeface="+mn-ea"/>
                <a:cs typeface="+mn-cs"/>
                <a:sym typeface="Helvetica Light"/>
              </a:rPr>
              <a:t> </a:t>
            </a:r>
          </a:p>
        </p:txBody>
      </p:sp>
      <p:sp>
        <p:nvSpPr>
          <p:cNvPr id="3" name="Textfeld 2">
            <a:extLst>
              <a:ext uri="{FF2B5EF4-FFF2-40B4-BE49-F238E27FC236}">
                <a16:creationId xmlns:a16="http://schemas.microsoft.com/office/drawing/2014/main" xmlns="" id="{AF3673F0-F481-42DB-B245-539001AC58BB}"/>
              </a:ext>
            </a:extLst>
          </p:cNvPr>
          <p:cNvSpPr txBox="1"/>
          <p:nvPr/>
        </p:nvSpPr>
        <p:spPr>
          <a:xfrm>
            <a:off x="195646" y="57110"/>
            <a:ext cx="1256273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Common Framework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of</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Reference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for</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the Natural Sciences (Minimum Standards</a:t>
            </a:r>
            <a:r>
              <a:rPr kumimoji="0" lang="de-DE" sz="2000" b="0" i="0" u="none" strike="noStrike" cap="none" spc="0" normalizeH="0" baseline="0" dirty="0">
                <a:ln>
                  <a:noFill/>
                </a:ln>
                <a:solidFill>
                  <a:srgbClr val="000000"/>
                </a:solidFill>
                <a:effectLst/>
                <a:highlight>
                  <a:srgbClr val="000080"/>
                </a:highlight>
                <a:uFillTx/>
                <a:latin typeface="+mn-lt"/>
                <a:ea typeface="+mn-ea"/>
                <a:cs typeface="+mn-cs"/>
                <a:sym typeface="Helvetica Light"/>
              </a:rPr>
              <a:t>)</a:t>
            </a:r>
          </a:p>
        </p:txBody>
      </p:sp>
      <p:sp>
        <p:nvSpPr>
          <p:cNvPr id="4" name="Textfeld 3">
            <a:extLst>
              <a:ext uri="{FF2B5EF4-FFF2-40B4-BE49-F238E27FC236}">
                <a16:creationId xmlns:a16="http://schemas.microsoft.com/office/drawing/2014/main" xmlns="" id="{6F87AB33-9AB2-4AD6-A7F0-67AA24220141}"/>
              </a:ext>
            </a:extLst>
          </p:cNvPr>
          <p:cNvSpPr txBox="1"/>
          <p:nvPr/>
        </p:nvSpPr>
        <p:spPr>
          <a:xfrm>
            <a:off x="424815" y="557769"/>
            <a:ext cx="12333565" cy="73045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584200" rtl="0" fontAlgn="auto" latinLnBrk="0" hangingPunct="0">
              <a:lnSpc>
                <a:spcPct val="100000"/>
              </a:lnSpc>
              <a:spcBef>
                <a:spcPts val="0"/>
              </a:spcBef>
              <a:spcAft>
                <a:spcPts val="0"/>
              </a:spcAft>
              <a:buClrTx/>
              <a:buSzTx/>
              <a:tabLst/>
            </a:pPr>
            <a:r>
              <a:rPr lang="de-DE" dirty="0">
                <a:latin typeface="Book Antiqua" panose="02040602050305030304" pitchFamily="18" charset="0"/>
              </a:rPr>
              <a:t>Konsequenzen</a:t>
            </a:r>
          </a:p>
          <a:p>
            <a:pPr marR="0" algn="l" defTabSz="584200" rtl="0" fontAlgn="auto" latinLnBrk="0" hangingPunct="0">
              <a:lnSpc>
                <a:spcPct val="100000"/>
              </a:lnSpc>
              <a:spcBef>
                <a:spcPts val="0"/>
              </a:spcBef>
              <a:spcAft>
                <a:spcPts val="0"/>
              </a:spcAft>
              <a:buClrTx/>
              <a:buSzTx/>
              <a:tabLst/>
            </a:pPr>
            <a:endParaRPr lang="de-DE" dirty="0">
              <a:latin typeface="Book Antiqua" panose="02040602050305030304" pitchFamily="18" charset="0"/>
            </a:endParaRPr>
          </a:p>
          <a:p>
            <a:pPr marR="0" algn="l" defTabSz="584200" rtl="0" fontAlgn="auto" latinLnBrk="0" hangingPunct="0">
              <a:lnSpc>
                <a:spcPct val="100000"/>
              </a:lnSpc>
              <a:spcBef>
                <a:spcPts val="0"/>
              </a:spcBef>
              <a:spcAft>
                <a:spcPts val="0"/>
              </a:spcAft>
              <a:buClrTx/>
              <a:buSzTx/>
              <a:tabLst/>
            </a:pPr>
            <a:endParaRPr lang="de-DE" dirty="0">
              <a:latin typeface="Book Antiqua" panose="02040602050305030304" pitchFamily="18" charset="0"/>
            </a:endParaRPr>
          </a:p>
          <a:p>
            <a:pPr marR="0" algn="l" defTabSz="584200" rtl="0" fontAlgn="auto" latinLnBrk="0" hangingPunct="0">
              <a:lnSpc>
                <a:spcPct val="100000"/>
              </a:lnSpc>
              <a:spcBef>
                <a:spcPts val="0"/>
              </a:spcBef>
              <a:spcAft>
                <a:spcPts val="0"/>
              </a:spcAft>
              <a:buClrTx/>
              <a:buSzTx/>
              <a:tabLst/>
            </a:pPr>
            <a:endParaRPr lang="de-DE" dirty="0">
              <a:latin typeface="Book Antiqua" panose="02040602050305030304" pitchFamily="18" charset="0"/>
            </a:endParaRPr>
          </a:p>
          <a:p>
            <a:pPr marR="0" algn="l" defTabSz="584200" rtl="0" fontAlgn="auto" latinLnBrk="0" hangingPunct="0">
              <a:lnSpc>
                <a:spcPct val="100000"/>
              </a:lnSpc>
              <a:spcBef>
                <a:spcPts val="0"/>
              </a:spcBef>
              <a:spcAft>
                <a:spcPts val="0"/>
              </a:spcAft>
              <a:buClrTx/>
              <a:buSzTx/>
              <a:tabLst/>
            </a:pPr>
            <a:endParaRPr lang="de-DE" dirty="0">
              <a:latin typeface="Book Antiqua" panose="02040602050305030304" pitchFamily="18" charset="0"/>
            </a:endParaRPr>
          </a:p>
          <a:p>
            <a:pPr marR="0" algn="l" defTabSz="584200" rtl="0" fontAlgn="auto" latinLnBrk="0" hangingPunct="0">
              <a:lnSpc>
                <a:spcPct val="100000"/>
              </a:lnSpc>
              <a:spcBef>
                <a:spcPts val="0"/>
              </a:spcBef>
              <a:spcAft>
                <a:spcPts val="0"/>
              </a:spcAft>
              <a:buClrTx/>
              <a:buSzTx/>
              <a:tabLst/>
            </a:pPr>
            <a:endParaRPr lang="de-DE" dirty="0">
              <a:latin typeface="Book Antiqua" panose="02040602050305030304" pitchFamily="18" charset="0"/>
            </a:endParaRPr>
          </a:p>
          <a:p>
            <a:pPr marR="0" algn="l" defTabSz="584200" rtl="0" fontAlgn="auto" latinLnBrk="0" hangingPunct="0">
              <a:lnSpc>
                <a:spcPct val="100000"/>
              </a:lnSpc>
              <a:spcBef>
                <a:spcPts val="0"/>
              </a:spcBef>
              <a:spcAft>
                <a:spcPts val="0"/>
              </a:spcAft>
              <a:buClrTx/>
              <a:buSzTx/>
              <a:tabLst/>
            </a:pPr>
            <a:endParaRPr lang="de-DE" dirty="0">
              <a:latin typeface="Book Antiqua" panose="02040602050305030304" pitchFamily="18" charset="0"/>
            </a:endParaRPr>
          </a:p>
          <a:p>
            <a:pPr marR="0" algn="l" defTabSz="584200" rtl="0" fontAlgn="auto" latinLnBrk="0" hangingPunct="0">
              <a:lnSpc>
                <a:spcPct val="100000"/>
              </a:lnSpc>
              <a:spcBef>
                <a:spcPts val="0"/>
              </a:spcBef>
              <a:spcAft>
                <a:spcPts val="0"/>
              </a:spcAft>
              <a:buClrTx/>
              <a:buSzTx/>
              <a:tabLst/>
            </a:pPr>
            <a:endParaRPr lang="de-DE" dirty="0">
              <a:latin typeface="Book Antiqua" panose="02040602050305030304" pitchFamily="18" charset="0"/>
            </a:endParaRPr>
          </a:p>
          <a:p>
            <a:pPr marR="0" algn="l" defTabSz="584200" rtl="0" fontAlgn="auto" latinLnBrk="0" hangingPunct="0">
              <a:lnSpc>
                <a:spcPct val="100000"/>
              </a:lnSpc>
              <a:spcBef>
                <a:spcPts val="0"/>
              </a:spcBef>
              <a:spcAft>
                <a:spcPts val="0"/>
              </a:spcAft>
              <a:buClrTx/>
              <a:buSzTx/>
              <a:tabLst/>
            </a:pPr>
            <a:endParaRPr lang="de-DE" dirty="0">
              <a:latin typeface="Book Antiqua" panose="02040602050305030304" pitchFamily="18" charset="0"/>
            </a:endParaRPr>
          </a:p>
          <a:p>
            <a:pPr marR="0" algn="l" defTabSz="584200" rtl="0" fontAlgn="auto" latinLnBrk="0" hangingPunct="0">
              <a:lnSpc>
                <a:spcPct val="100000"/>
              </a:lnSpc>
              <a:spcBef>
                <a:spcPts val="0"/>
              </a:spcBef>
              <a:spcAft>
                <a:spcPts val="0"/>
              </a:spcAft>
              <a:buClrTx/>
              <a:buSzTx/>
              <a:tabLst/>
            </a:pPr>
            <a:endParaRPr lang="de-DE" dirty="0">
              <a:latin typeface="Book Antiqua" panose="02040602050305030304" pitchFamily="18" charset="0"/>
            </a:endParaRPr>
          </a:p>
          <a:p>
            <a:pPr marR="0" algn="l" defTabSz="584200" rtl="0" fontAlgn="auto" latinLnBrk="0" hangingPunct="0">
              <a:lnSpc>
                <a:spcPct val="100000"/>
              </a:lnSpc>
              <a:spcBef>
                <a:spcPts val="0"/>
              </a:spcBef>
              <a:spcAft>
                <a:spcPts val="0"/>
              </a:spcAft>
              <a:buClrTx/>
              <a:buSzTx/>
              <a:tabLst/>
            </a:pPr>
            <a:endParaRPr lang="de-DE" dirty="0">
              <a:latin typeface="Book Antiqua" panose="02040602050305030304" pitchFamily="18" charset="0"/>
            </a:endParaRPr>
          </a:p>
          <a:p>
            <a:pPr marR="0" algn="l" defTabSz="584200" rtl="0" fontAlgn="auto" latinLnBrk="0" hangingPunct="0">
              <a:lnSpc>
                <a:spcPct val="100000"/>
              </a:lnSpc>
              <a:spcBef>
                <a:spcPts val="0"/>
              </a:spcBef>
              <a:spcAft>
                <a:spcPts val="0"/>
              </a:spcAft>
              <a:buClrTx/>
              <a:buSzTx/>
              <a:tabLst/>
            </a:pPr>
            <a:endParaRPr lang="de-DE" dirty="0">
              <a:latin typeface="Book Antiqua" panose="02040602050305030304" pitchFamily="18" charset="0"/>
            </a:endParaRPr>
          </a:p>
          <a:p>
            <a:pPr marR="0" algn="l" defTabSz="584200" rtl="0" fontAlgn="auto" latinLnBrk="0" hangingPunct="0">
              <a:lnSpc>
                <a:spcPct val="100000"/>
              </a:lnSpc>
              <a:spcBef>
                <a:spcPts val="0"/>
              </a:spcBef>
              <a:spcAft>
                <a:spcPts val="0"/>
              </a:spcAft>
              <a:buClrTx/>
              <a:buSzTx/>
              <a:tabLst/>
            </a:pPr>
            <a:endParaRPr lang="de-DE" dirty="0">
              <a:latin typeface="Book Antiqua" panose="02040602050305030304" pitchFamily="18" charset="0"/>
            </a:endParaRPr>
          </a:p>
        </p:txBody>
      </p:sp>
      <p:pic>
        <p:nvPicPr>
          <p:cNvPr id="14" name="Grafik 13">
            <a:extLst>
              <a:ext uri="{FF2B5EF4-FFF2-40B4-BE49-F238E27FC236}">
                <a16:creationId xmlns:a16="http://schemas.microsoft.com/office/drawing/2014/main" xmlns="" id="{CE31B5A8-EB5A-49D0-A0CE-1BD4CA715D3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24815" y="1173757"/>
            <a:ext cx="12155170" cy="7183548"/>
          </a:xfrm>
          <a:prstGeom prst="rect">
            <a:avLst/>
          </a:prstGeom>
          <a:noFill/>
          <a:ln>
            <a:noFill/>
          </a:ln>
        </p:spPr>
      </p:pic>
    </p:spTree>
    <p:extLst>
      <p:ext uri="{BB962C8B-B14F-4D97-AF65-F5344CB8AC3E}">
        <p14:creationId xmlns:p14="http://schemas.microsoft.com/office/powerpoint/2010/main" val="1238993592"/>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50800" y="8470900"/>
            <a:ext cx="12979400" cy="774700"/>
          </a:xfrm>
          <a:custGeom>
            <a:avLst/>
            <a:gdLst/>
            <a:ahLst/>
            <a:cxnLst>
              <a:cxn ang="0">
                <a:pos x="wd2" y="hd2"/>
              </a:cxn>
              <a:cxn ang="5400000">
                <a:pos x="wd2" y="hd2"/>
              </a:cxn>
              <a:cxn ang="10800000">
                <a:pos x="wd2" y="hd2"/>
              </a:cxn>
              <a:cxn ang="16200000">
                <a:pos x="wd2" y="hd2"/>
              </a:cxn>
            </a:cxnLst>
            <a:rect l="0" t="0" r="r" b="b"/>
            <a:pathLst>
              <a:path w="21600" h="21600" extrusionOk="0">
                <a:moveTo>
                  <a:pt x="0" y="2833"/>
                </a:moveTo>
                <a:lnTo>
                  <a:pt x="21600" y="0"/>
                </a:lnTo>
                <a:lnTo>
                  <a:pt x="21579" y="21600"/>
                </a:lnTo>
                <a:lnTo>
                  <a:pt x="0" y="11331"/>
                </a:lnTo>
                <a:lnTo>
                  <a:pt x="0" y="2833"/>
                </a:lnTo>
                <a:close/>
              </a:path>
            </a:pathLst>
          </a:custGeom>
          <a:solidFill>
            <a:srgbClr val="000000"/>
          </a:solidFill>
          <a:ln w="12700">
            <a:miter lim="400000"/>
          </a:ln>
        </p:spPr>
        <p:txBody>
          <a:bodyPr lIns="25400" tIns="25400" rIns="25400" bIns="25400" anchor="ctr"/>
          <a:lstStyle/>
          <a:p>
            <a:pPr>
              <a:defRPr sz="4200">
                <a:latin typeface="Gill Sans"/>
                <a:ea typeface="Gill Sans"/>
                <a:cs typeface="Gill Sans"/>
                <a:sym typeface="Gill Sans"/>
              </a:defRPr>
            </a:pPr>
            <a:endParaRPr/>
          </a:p>
        </p:txBody>
      </p:sp>
      <p:sp>
        <p:nvSpPr>
          <p:cNvPr id="120" name="Shape 120"/>
          <p:cNvSpPr/>
          <p:nvPr/>
        </p:nvSpPr>
        <p:spPr>
          <a:xfrm>
            <a:off x="8963895" y="8568461"/>
            <a:ext cx="3906938" cy="24987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spAutoFit/>
          </a:bodyPr>
          <a:lstStyle/>
          <a:p>
            <a:pPr algn="r" defTabSz="1168400">
              <a:defRPr sz="1300">
                <a:solidFill>
                  <a:srgbClr val="FFFFFF"/>
                </a:solidFill>
                <a:latin typeface="Helvetica Neue"/>
                <a:ea typeface="Helvetica Neue"/>
                <a:cs typeface="Helvetica Neue"/>
                <a:sym typeface="Helvetica Neue"/>
              </a:defRPr>
            </a:pPr>
            <a:r>
              <a:rPr lang="de-DE" dirty="0">
                <a:latin typeface="Helvetica Neue Medium"/>
                <a:sym typeface="Helvetica Neue Medium"/>
              </a:rPr>
              <a:t>juergen.langlet@t-online.de</a:t>
            </a:r>
            <a:endParaRPr dirty="0">
              <a:latin typeface="Helvetica Neue Light"/>
              <a:ea typeface="Helvetica Neue Light"/>
              <a:cs typeface="Helvetica Neue Light"/>
              <a:sym typeface="Helvetica Neue Light"/>
            </a:endParaRPr>
          </a:p>
        </p:txBody>
      </p:sp>
      <p:sp>
        <p:nvSpPr>
          <p:cNvPr id="121" name="Shape 121"/>
          <p:cNvSpPr/>
          <p:nvPr/>
        </p:nvSpPr>
        <p:spPr>
          <a:xfrm>
            <a:off x="-666106" y="8445500"/>
            <a:ext cx="13852940" cy="1663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309" y="6483"/>
                </a:lnTo>
                <a:lnTo>
                  <a:pt x="21600" y="15752"/>
                </a:lnTo>
                <a:lnTo>
                  <a:pt x="21302" y="19945"/>
                </a:lnTo>
                <a:lnTo>
                  <a:pt x="249" y="21434"/>
                </a:lnTo>
                <a:lnTo>
                  <a:pt x="21" y="21600"/>
                </a:lnTo>
                <a:lnTo>
                  <a:pt x="0" y="0"/>
                </a:lnTo>
                <a:close/>
              </a:path>
            </a:pathLst>
          </a:custGeom>
          <a:solidFill>
            <a:srgbClr val="009EE0"/>
          </a:solidFill>
          <a:ln w="12700">
            <a:miter lim="400000"/>
          </a:ln>
        </p:spPr>
        <p:txBody>
          <a:bodyPr lIns="25400" tIns="25400" rIns="25400" bIns="25400" anchor="ctr"/>
          <a:lstStyle/>
          <a:p>
            <a:pPr>
              <a:defRPr sz="4200">
                <a:latin typeface="Gill Sans"/>
                <a:ea typeface="Gill Sans"/>
                <a:cs typeface="Gill Sans"/>
                <a:sym typeface="Gill Sans"/>
              </a:defRPr>
            </a:pPr>
            <a:endParaRPr dirty="0"/>
          </a:p>
        </p:txBody>
      </p:sp>
      <p:pic>
        <p:nvPicPr>
          <p:cNvPr id="6" name="Grafik 5">
            <a:extLst>
              <a:ext uri="{FF2B5EF4-FFF2-40B4-BE49-F238E27FC236}">
                <a16:creationId xmlns:a16="http://schemas.microsoft.com/office/drawing/2014/main" xmlns="" id="{9FB964B7-A91B-445A-881E-8C2F305C60D3}"/>
              </a:ext>
            </a:extLst>
          </p:cNvPr>
          <p:cNvPicPr/>
          <p:nvPr/>
        </p:nvPicPr>
        <p:blipFill>
          <a:blip r:embed="rId2"/>
          <a:stretch>
            <a:fillRect/>
          </a:stretch>
        </p:blipFill>
        <p:spPr>
          <a:xfrm>
            <a:off x="424815" y="8576627"/>
            <a:ext cx="2096770" cy="1020445"/>
          </a:xfrm>
          <a:prstGeom prst="rect">
            <a:avLst/>
          </a:prstGeom>
        </p:spPr>
      </p:pic>
      <p:sp>
        <p:nvSpPr>
          <p:cNvPr id="2" name="Textfeld 1">
            <a:extLst>
              <a:ext uri="{FF2B5EF4-FFF2-40B4-BE49-F238E27FC236}">
                <a16:creationId xmlns:a16="http://schemas.microsoft.com/office/drawing/2014/main" xmlns="" id="{01A7F307-CA45-449F-AFED-19B44EE48ED3}"/>
              </a:ext>
            </a:extLst>
          </p:cNvPr>
          <p:cNvSpPr txBox="1"/>
          <p:nvPr/>
        </p:nvSpPr>
        <p:spPr>
          <a:xfrm>
            <a:off x="2707234" y="8954204"/>
            <a:ext cx="793326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1800" b="1" i="0" u="none" strike="noStrike" cap="none" spc="0" normalizeH="0" baseline="0" dirty="0">
                <a:ln>
                  <a:noFill/>
                </a:ln>
                <a:solidFill>
                  <a:schemeClr val="bg1"/>
                </a:solidFill>
                <a:effectLst/>
                <a:uFillTx/>
                <a:latin typeface="+mn-lt"/>
                <a:ea typeface="+mn-ea"/>
                <a:cs typeface="+mn-cs"/>
                <a:sym typeface="Helvetica Light"/>
              </a:rPr>
              <a:t>German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Association</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for</a:t>
            </a:r>
            <a:r>
              <a:rPr kumimoji="0" lang="de-DE" sz="1800" b="1" i="0" u="none" strike="noStrike" cap="none" spc="0" normalizeH="0" baseline="0" dirty="0">
                <a:ln>
                  <a:noFill/>
                </a:ln>
                <a:solidFill>
                  <a:schemeClr val="bg1"/>
                </a:solidFill>
                <a:effectLst/>
                <a:uFillTx/>
                <a:latin typeface="+mn-lt"/>
                <a:ea typeface="+mn-ea"/>
                <a:cs typeface="+mn-cs"/>
                <a:sym typeface="Helvetica Light"/>
              </a:rPr>
              <a:t> the Promotion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of</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Mathematical</a:t>
            </a:r>
            <a:r>
              <a:rPr kumimoji="0" lang="de-DE" sz="1800" b="1" i="0" u="none" strike="noStrike" cap="none" spc="0" normalizeH="0" baseline="0" dirty="0">
                <a:ln>
                  <a:noFill/>
                </a:ln>
                <a:solidFill>
                  <a:schemeClr val="bg1"/>
                </a:solidFill>
                <a:effectLst/>
                <a:uFillTx/>
                <a:latin typeface="+mn-lt"/>
                <a:ea typeface="+mn-ea"/>
                <a:cs typeface="+mn-cs"/>
                <a:sym typeface="Helvetica Light"/>
              </a:rPr>
              <a:t> and Scientific Teaching</a:t>
            </a:r>
            <a:r>
              <a:rPr kumimoji="0" lang="de-DE" sz="1800" b="0" i="0" u="none" strike="noStrike" cap="none" spc="0" normalizeH="0" baseline="0" dirty="0">
                <a:ln>
                  <a:noFill/>
                </a:ln>
                <a:solidFill>
                  <a:srgbClr val="000000"/>
                </a:solidFill>
                <a:effectLst/>
                <a:uFillTx/>
                <a:latin typeface="+mn-lt"/>
                <a:ea typeface="+mn-ea"/>
                <a:cs typeface="+mn-cs"/>
                <a:sym typeface="Helvetica Light"/>
              </a:rPr>
              <a:t> </a:t>
            </a:r>
          </a:p>
        </p:txBody>
      </p:sp>
      <p:sp>
        <p:nvSpPr>
          <p:cNvPr id="3" name="Textfeld 2">
            <a:extLst>
              <a:ext uri="{FF2B5EF4-FFF2-40B4-BE49-F238E27FC236}">
                <a16:creationId xmlns:a16="http://schemas.microsoft.com/office/drawing/2014/main" xmlns="" id="{AF3673F0-F481-42DB-B245-539001AC58BB}"/>
              </a:ext>
            </a:extLst>
          </p:cNvPr>
          <p:cNvSpPr txBox="1"/>
          <p:nvPr/>
        </p:nvSpPr>
        <p:spPr>
          <a:xfrm>
            <a:off x="195646" y="57110"/>
            <a:ext cx="1256273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Common Framework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of</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Reference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for</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the Natural Sciences (Minimum Standards</a:t>
            </a:r>
            <a:r>
              <a:rPr kumimoji="0" lang="de-DE" sz="2000" b="0" i="0" u="none" strike="noStrike" cap="none" spc="0" normalizeH="0" baseline="0" dirty="0">
                <a:ln>
                  <a:noFill/>
                </a:ln>
                <a:solidFill>
                  <a:srgbClr val="000000"/>
                </a:solidFill>
                <a:effectLst/>
                <a:highlight>
                  <a:srgbClr val="000080"/>
                </a:highlight>
                <a:uFillTx/>
                <a:latin typeface="+mn-lt"/>
                <a:ea typeface="+mn-ea"/>
                <a:cs typeface="+mn-cs"/>
                <a:sym typeface="Helvetica Light"/>
              </a:rPr>
              <a:t>)</a:t>
            </a:r>
          </a:p>
        </p:txBody>
      </p:sp>
      <p:sp>
        <p:nvSpPr>
          <p:cNvPr id="4" name="Textfeld 3">
            <a:extLst>
              <a:ext uri="{FF2B5EF4-FFF2-40B4-BE49-F238E27FC236}">
                <a16:creationId xmlns:a16="http://schemas.microsoft.com/office/drawing/2014/main" xmlns="" id="{6F87AB33-9AB2-4AD6-A7F0-67AA24220141}"/>
              </a:ext>
            </a:extLst>
          </p:cNvPr>
          <p:cNvSpPr txBox="1"/>
          <p:nvPr/>
        </p:nvSpPr>
        <p:spPr>
          <a:xfrm>
            <a:off x="424815" y="557769"/>
            <a:ext cx="10197647" cy="73045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584200" rtl="0" fontAlgn="auto" latinLnBrk="0" hangingPunct="0">
              <a:lnSpc>
                <a:spcPct val="100000"/>
              </a:lnSpc>
              <a:spcBef>
                <a:spcPts val="0"/>
              </a:spcBef>
              <a:spcAft>
                <a:spcPts val="0"/>
              </a:spcAft>
              <a:buClrTx/>
              <a:buSzTx/>
              <a:tabLst/>
            </a:pPr>
            <a:r>
              <a:rPr lang="de-DE" dirty="0" err="1">
                <a:latin typeface="Book Antiqua" panose="02040602050305030304" pitchFamily="18" charset="0"/>
              </a:rPr>
              <a:t>Consequences</a:t>
            </a:r>
            <a:endParaRPr lang="de-DE" dirty="0">
              <a:latin typeface="Book Antiqua" panose="02040602050305030304" pitchFamily="18" charset="0"/>
            </a:endParaRPr>
          </a:p>
          <a:p>
            <a:pPr marR="0" algn="l" defTabSz="584200" rtl="0" fontAlgn="auto" latinLnBrk="0" hangingPunct="0">
              <a:lnSpc>
                <a:spcPct val="100000"/>
              </a:lnSpc>
              <a:spcBef>
                <a:spcPts val="0"/>
              </a:spcBef>
              <a:spcAft>
                <a:spcPts val="0"/>
              </a:spcAft>
              <a:buClrTx/>
              <a:buSzTx/>
              <a:tabLst/>
            </a:pPr>
            <a:endParaRPr lang="de-DE" dirty="0">
              <a:latin typeface="Book Antiqua" panose="02040602050305030304" pitchFamily="18" charset="0"/>
            </a:endParaRPr>
          </a:p>
          <a:p>
            <a:pPr marR="0" algn="l" defTabSz="584200" rtl="0" fontAlgn="auto" latinLnBrk="0" hangingPunct="0">
              <a:lnSpc>
                <a:spcPct val="100000"/>
              </a:lnSpc>
              <a:spcBef>
                <a:spcPts val="0"/>
              </a:spcBef>
              <a:spcAft>
                <a:spcPts val="0"/>
              </a:spcAft>
              <a:buClrTx/>
              <a:buSzTx/>
              <a:tabLst/>
            </a:pPr>
            <a:r>
              <a:rPr lang="de-DE" dirty="0">
                <a:latin typeface="Book Antiqua" panose="02040602050305030304" pitchFamily="18" charset="0"/>
              </a:rPr>
              <a:t>Teaching </a:t>
            </a:r>
            <a:r>
              <a:rPr lang="de-DE" dirty="0" err="1">
                <a:latin typeface="Book Antiqua" panose="02040602050305030304" pitchFamily="18" charset="0"/>
              </a:rPr>
              <a:t>is</a:t>
            </a:r>
            <a:r>
              <a:rPr lang="de-DE" dirty="0">
                <a:latin typeface="Book Antiqua" panose="02040602050305030304" pitchFamily="18" charset="0"/>
              </a:rPr>
              <a:t> a </a:t>
            </a:r>
            <a:r>
              <a:rPr lang="de-DE" dirty="0" err="1">
                <a:latin typeface="Book Antiqua" panose="02040602050305030304" pitchFamily="18" charset="0"/>
              </a:rPr>
              <a:t>relationship</a:t>
            </a:r>
            <a:r>
              <a:rPr lang="de-DE" dirty="0">
                <a:latin typeface="Book Antiqua" panose="02040602050305030304" pitchFamily="18" charset="0"/>
              </a:rPr>
              <a:t> </a:t>
            </a:r>
            <a:r>
              <a:rPr lang="de-DE" dirty="0" err="1">
                <a:latin typeface="Book Antiqua" panose="02040602050305030304" pitchFamily="18" charset="0"/>
              </a:rPr>
              <a:t>process</a:t>
            </a:r>
            <a:r>
              <a:rPr lang="de-DE" dirty="0">
                <a:latin typeface="Book Antiqua" panose="02040602050305030304" pitchFamily="18" charset="0"/>
              </a:rPr>
              <a:t> </a:t>
            </a:r>
            <a:r>
              <a:rPr lang="de-DE" dirty="0" err="1">
                <a:latin typeface="Book Antiqua" panose="02040602050305030304" pitchFamily="18" charset="0"/>
              </a:rPr>
              <a:t>between</a:t>
            </a:r>
            <a:endParaRPr lang="de-DE" dirty="0">
              <a:latin typeface="Book Antiqua" panose="02040602050305030304" pitchFamily="18" charset="0"/>
            </a:endParaRP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de-DE" dirty="0" err="1">
                <a:latin typeface="Book Antiqua" panose="02040602050305030304" pitchFamily="18" charset="0"/>
              </a:rPr>
              <a:t>the</a:t>
            </a:r>
            <a:r>
              <a:rPr lang="de-DE" dirty="0">
                <a:latin typeface="Book Antiqua" panose="02040602050305030304" pitchFamily="18" charset="0"/>
              </a:rPr>
              <a:t> </a:t>
            </a:r>
            <a:r>
              <a:rPr lang="de-DE" dirty="0" err="1">
                <a:latin typeface="Book Antiqua" panose="02040602050305030304" pitchFamily="18" charset="0"/>
              </a:rPr>
              <a:t>inner</a:t>
            </a:r>
            <a:r>
              <a:rPr lang="de-DE" dirty="0">
                <a:latin typeface="Book Antiqua" panose="02040602050305030304" pitchFamily="18" charset="0"/>
              </a:rPr>
              <a:t> </a:t>
            </a:r>
            <a:r>
              <a:rPr lang="de-DE" dirty="0" err="1">
                <a:latin typeface="Book Antiqua" panose="02040602050305030304" pitchFamily="18" charset="0"/>
              </a:rPr>
              <a:t>world</a:t>
            </a:r>
            <a:r>
              <a:rPr lang="de-DE" dirty="0">
                <a:latin typeface="Book Antiqua" panose="02040602050305030304" pitchFamily="18" charset="0"/>
              </a:rPr>
              <a:t> </a:t>
            </a:r>
            <a:r>
              <a:rPr lang="de-DE" dirty="0" err="1">
                <a:latin typeface="Book Antiqua" panose="02040602050305030304" pitchFamily="18" charset="0"/>
              </a:rPr>
              <a:t>of</a:t>
            </a:r>
            <a:r>
              <a:rPr lang="de-DE" dirty="0">
                <a:latin typeface="Book Antiqua" panose="02040602050305030304" pitchFamily="18" charset="0"/>
              </a:rPr>
              <a:t> </a:t>
            </a:r>
            <a:r>
              <a:rPr lang="de-DE" dirty="0" err="1">
                <a:latin typeface="Book Antiqua" panose="02040602050305030304" pitchFamily="18" charset="0"/>
              </a:rPr>
              <a:t>the</a:t>
            </a:r>
            <a:r>
              <a:rPr lang="de-DE" dirty="0">
                <a:latin typeface="Book Antiqua" panose="02040602050305030304" pitchFamily="18" charset="0"/>
              </a:rPr>
              <a:t> </a:t>
            </a:r>
            <a:r>
              <a:rPr lang="de-DE" dirty="0" err="1">
                <a:latin typeface="Book Antiqua" panose="02040602050305030304" pitchFamily="18" charset="0"/>
              </a:rPr>
              <a:t>learner</a:t>
            </a:r>
            <a:endParaRPr lang="de-DE" dirty="0">
              <a:latin typeface="Book Antiqua" panose="02040602050305030304" pitchFamily="18" charset="0"/>
            </a:endParaRPr>
          </a:p>
          <a:p>
            <a:pPr marL="571500" indent="-571500" algn="l">
              <a:buFont typeface="Arial" panose="020B0604020202020204" pitchFamily="34" charset="0"/>
              <a:buChar char="•"/>
            </a:pPr>
            <a:r>
              <a:rPr lang="de-DE" dirty="0" err="1">
                <a:latin typeface="Book Antiqua" panose="02040602050305030304" pitchFamily="18" charset="0"/>
              </a:rPr>
              <a:t>the</a:t>
            </a:r>
            <a:r>
              <a:rPr lang="de-DE" dirty="0">
                <a:latin typeface="Book Antiqua" panose="02040602050305030304" pitchFamily="18" charset="0"/>
              </a:rPr>
              <a:t> </a:t>
            </a:r>
            <a:r>
              <a:rPr lang="de-DE" dirty="0" err="1">
                <a:latin typeface="Book Antiqua" panose="02040602050305030304" pitchFamily="18" charset="0"/>
              </a:rPr>
              <a:t>inner</a:t>
            </a:r>
            <a:r>
              <a:rPr lang="de-DE" dirty="0">
                <a:latin typeface="Book Antiqua" panose="02040602050305030304" pitchFamily="18" charset="0"/>
              </a:rPr>
              <a:t> </a:t>
            </a:r>
            <a:r>
              <a:rPr lang="de-DE" dirty="0" err="1">
                <a:latin typeface="Book Antiqua" panose="02040602050305030304" pitchFamily="18" charset="0"/>
              </a:rPr>
              <a:t>world</a:t>
            </a:r>
            <a:r>
              <a:rPr lang="de-DE" dirty="0">
                <a:latin typeface="Book Antiqua" panose="02040602050305030304" pitchFamily="18" charset="0"/>
              </a:rPr>
              <a:t> </a:t>
            </a:r>
            <a:r>
              <a:rPr lang="de-DE" dirty="0" err="1">
                <a:latin typeface="Book Antiqua" panose="02040602050305030304" pitchFamily="18" charset="0"/>
              </a:rPr>
              <a:t>of</a:t>
            </a:r>
            <a:r>
              <a:rPr lang="de-DE" dirty="0">
                <a:latin typeface="Book Antiqua" panose="02040602050305030304" pitchFamily="18" charset="0"/>
              </a:rPr>
              <a:t> </a:t>
            </a:r>
            <a:r>
              <a:rPr lang="de-DE" dirty="0" err="1">
                <a:latin typeface="Book Antiqua" panose="02040602050305030304" pitchFamily="18" charset="0"/>
              </a:rPr>
              <a:t>the</a:t>
            </a:r>
            <a:r>
              <a:rPr lang="de-DE" dirty="0">
                <a:latin typeface="Book Antiqua" panose="02040602050305030304" pitchFamily="18" charset="0"/>
              </a:rPr>
              <a:t> </a:t>
            </a:r>
            <a:r>
              <a:rPr lang="de-DE" dirty="0" err="1">
                <a:latin typeface="Book Antiqua" panose="02040602050305030304" pitchFamily="18" charset="0"/>
              </a:rPr>
              <a:t>teacher</a:t>
            </a:r>
            <a:endParaRPr lang="de-DE" dirty="0">
              <a:latin typeface="Book Antiqua" panose="02040602050305030304" pitchFamily="18" charset="0"/>
            </a:endParaRP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de-DE" dirty="0" err="1">
                <a:latin typeface="Book Antiqua" panose="02040602050305030304" pitchFamily="18" charset="0"/>
              </a:rPr>
              <a:t>the</a:t>
            </a:r>
            <a:r>
              <a:rPr lang="de-DE" dirty="0">
                <a:latin typeface="Book Antiqua" panose="02040602050305030304" pitchFamily="18" charset="0"/>
              </a:rPr>
              <a:t> </a:t>
            </a:r>
            <a:r>
              <a:rPr lang="de-DE" dirty="0" err="1">
                <a:latin typeface="Book Antiqua" panose="02040602050305030304" pitchFamily="18" charset="0"/>
              </a:rPr>
              <a:t>world</a:t>
            </a:r>
            <a:r>
              <a:rPr lang="de-DE" dirty="0">
                <a:latin typeface="Book Antiqua" panose="02040602050305030304" pitchFamily="18" charset="0"/>
              </a:rPr>
              <a:t> </a:t>
            </a:r>
            <a:r>
              <a:rPr lang="de-DE" dirty="0" err="1">
                <a:latin typeface="Book Antiqua" panose="02040602050305030304" pitchFamily="18" charset="0"/>
              </a:rPr>
              <a:t>of</a:t>
            </a:r>
            <a:r>
              <a:rPr lang="de-DE" dirty="0">
                <a:latin typeface="Book Antiqua" panose="02040602050305030304" pitchFamily="18" charset="0"/>
              </a:rPr>
              <a:t> </a:t>
            </a:r>
            <a:r>
              <a:rPr lang="de-DE" dirty="0" err="1">
                <a:latin typeface="Book Antiqua" panose="02040602050305030304" pitchFamily="18" charset="0"/>
              </a:rPr>
              <a:t>natural</a:t>
            </a:r>
            <a:r>
              <a:rPr lang="de-DE" dirty="0">
                <a:latin typeface="Book Antiqua" panose="02040602050305030304" pitchFamily="18" charset="0"/>
              </a:rPr>
              <a:t> </a:t>
            </a:r>
            <a:r>
              <a:rPr lang="de-DE" dirty="0" err="1">
                <a:latin typeface="Book Antiqua" panose="02040602050305030304" pitchFamily="18" charset="0"/>
              </a:rPr>
              <a:t>sciences</a:t>
            </a:r>
            <a:endParaRPr lang="de-DE" dirty="0">
              <a:latin typeface="Book Antiqua" panose="02040602050305030304" pitchFamily="18" charset="0"/>
            </a:endParaRP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de-DE" dirty="0" err="1">
                <a:latin typeface="Book Antiqua" panose="02040602050305030304" pitchFamily="18" charset="0"/>
              </a:rPr>
              <a:t>the</a:t>
            </a:r>
            <a:r>
              <a:rPr lang="de-DE" dirty="0">
                <a:latin typeface="Book Antiqua" panose="02040602050305030304" pitchFamily="18" charset="0"/>
              </a:rPr>
              <a:t> </a:t>
            </a:r>
            <a:r>
              <a:rPr lang="de-DE" dirty="0" err="1">
                <a:latin typeface="Book Antiqua" panose="02040602050305030304" pitchFamily="18" charset="0"/>
              </a:rPr>
              <a:t>outer</a:t>
            </a:r>
            <a:r>
              <a:rPr lang="de-DE" dirty="0">
                <a:latin typeface="Book Antiqua" panose="02040602050305030304" pitchFamily="18" charset="0"/>
              </a:rPr>
              <a:t> </a:t>
            </a:r>
            <a:r>
              <a:rPr lang="de-DE" dirty="0" err="1">
                <a:latin typeface="Book Antiqua" panose="02040602050305030304" pitchFamily="18" charset="0"/>
              </a:rPr>
              <a:t>world</a:t>
            </a:r>
            <a:r>
              <a:rPr lang="de-DE" dirty="0">
                <a:latin typeface="Book Antiqua" panose="02040602050305030304" pitchFamily="18" charset="0"/>
              </a:rPr>
              <a:t>: </a:t>
            </a:r>
            <a:r>
              <a:rPr lang="de-DE" dirty="0" err="1">
                <a:latin typeface="Book Antiqua" panose="02040602050305030304" pitchFamily="18" charset="0"/>
              </a:rPr>
              <a:t>humanity</a:t>
            </a:r>
            <a:r>
              <a:rPr lang="de-DE" dirty="0">
                <a:latin typeface="Book Antiqua" panose="02040602050305030304" pitchFamily="18" charset="0"/>
              </a:rPr>
              <a:t> – </a:t>
            </a:r>
            <a:r>
              <a:rPr lang="de-DE" dirty="0" err="1">
                <a:latin typeface="Book Antiqua" panose="02040602050305030304" pitchFamily="18" charset="0"/>
              </a:rPr>
              <a:t>nature</a:t>
            </a:r>
            <a:r>
              <a:rPr lang="de-DE" dirty="0">
                <a:latin typeface="Book Antiqua" panose="02040602050305030304" pitchFamily="18" charset="0"/>
              </a:rPr>
              <a:t> – </a:t>
            </a:r>
            <a:r>
              <a:rPr lang="de-DE" dirty="0" err="1">
                <a:latin typeface="Book Antiqua" panose="02040602050305030304" pitchFamily="18" charset="0"/>
              </a:rPr>
              <a:t>technology</a:t>
            </a:r>
            <a:endParaRPr lang="de-DE" dirty="0">
              <a:latin typeface="Book Antiqua" panose="02040602050305030304" pitchFamily="18" charset="0"/>
            </a:endParaRPr>
          </a:p>
          <a:p>
            <a:pPr marR="0" algn="l" defTabSz="584200" rtl="0" fontAlgn="auto" latinLnBrk="0" hangingPunct="0">
              <a:lnSpc>
                <a:spcPct val="100000"/>
              </a:lnSpc>
              <a:spcBef>
                <a:spcPts val="0"/>
              </a:spcBef>
              <a:spcAft>
                <a:spcPts val="0"/>
              </a:spcAft>
              <a:buClrTx/>
              <a:buSzTx/>
              <a:tabLst/>
            </a:pPr>
            <a:endParaRPr lang="de-DE" dirty="0">
              <a:latin typeface="Book Antiqua" panose="02040602050305030304" pitchFamily="18" charset="0"/>
            </a:endParaRPr>
          </a:p>
          <a:p>
            <a:pPr marR="0" algn="l" defTabSz="584200" rtl="0" fontAlgn="auto" latinLnBrk="0" hangingPunct="0">
              <a:lnSpc>
                <a:spcPct val="100000"/>
              </a:lnSpc>
              <a:spcBef>
                <a:spcPts val="0"/>
              </a:spcBef>
              <a:spcAft>
                <a:spcPts val="0"/>
              </a:spcAft>
              <a:buClrTx/>
              <a:buSzTx/>
              <a:tabLst/>
            </a:pPr>
            <a:r>
              <a:rPr lang="de-DE" dirty="0">
                <a:latin typeface="Book Antiqua" panose="02040602050305030304" pitchFamily="18" charset="0"/>
              </a:rPr>
              <a:t>J. Hattie: </a:t>
            </a:r>
            <a:r>
              <a:rPr lang="de-DE" i="1" dirty="0">
                <a:latin typeface="Book Antiqua" panose="02040602050305030304" pitchFamily="18" charset="0"/>
              </a:rPr>
              <a:t>„Visible learning and </a:t>
            </a:r>
            <a:r>
              <a:rPr lang="de-DE" i="1" dirty="0" err="1">
                <a:latin typeface="Book Antiqua" panose="02040602050305030304" pitchFamily="18" charset="0"/>
              </a:rPr>
              <a:t>teaching</a:t>
            </a:r>
            <a:r>
              <a:rPr lang="de-DE" i="1" dirty="0">
                <a:latin typeface="Book Antiqua" panose="02040602050305030304" pitchFamily="18" charset="0"/>
              </a:rPr>
              <a:t> </a:t>
            </a:r>
            <a:r>
              <a:rPr lang="de-DE" i="1" dirty="0" err="1">
                <a:latin typeface="Book Antiqua" panose="02040602050305030304" pitchFamily="18" charset="0"/>
              </a:rPr>
              <a:t>occurs</a:t>
            </a:r>
            <a:r>
              <a:rPr lang="de-DE" i="1" dirty="0">
                <a:latin typeface="Book Antiqua" panose="02040602050305030304" pitchFamily="18" charset="0"/>
              </a:rPr>
              <a:t>, </a:t>
            </a:r>
            <a:r>
              <a:rPr lang="de-DE" i="1" dirty="0" err="1">
                <a:latin typeface="Book Antiqua" panose="02040602050305030304" pitchFamily="18" charset="0"/>
              </a:rPr>
              <a:t>when</a:t>
            </a:r>
            <a:r>
              <a:rPr lang="de-DE" i="1" dirty="0">
                <a:latin typeface="Book Antiqua" panose="02040602050305030304" pitchFamily="18" charset="0"/>
              </a:rPr>
              <a:t> </a:t>
            </a:r>
            <a:r>
              <a:rPr lang="de-DE" i="1" dirty="0" err="1">
                <a:latin typeface="Book Antiqua" panose="02040602050305030304" pitchFamily="18" charset="0"/>
              </a:rPr>
              <a:t>teachers</a:t>
            </a:r>
            <a:r>
              <a:rPr lang="de-DE" i="1" dirty="0">
                <a:latin typeface="Book Antiqua" panose="02040602050305030304" pitchFamily="18" charset="0"/>
              </a:rPr>
              <a:t> </a:t>
            </a:r>
            <a:r>
              <a:rPr lang="de-DE" i="1" dirty="0" err="1">
                <a:latin typeface="Book Antiqua" panose="02040602050305030304" pitchFamily="18" charset="0"/>
              </a:rPr>
              <a:t>see</a:t>
            </a:r>
            <a:r>
              <a:rPr lang="de-DE" i="1" dirty="0">
                <a:latin typeface="Book Antiqua" panose="02040602050305030304" pitchFamily="18" charset="0"/>
              </a:rPr>
              <a:t> learning </a:t>
            </a:r>
            <a:r>
              <a:rPr lang="de-DE" i="1" dirty="0" err="1">
                <a:latin typeface="Book Antiqua" panose="02040602050305030304" pitchFamily="18" charset="0"/>
              </a:rPr>
              <a:t>through</a:t>
            </a:r>
            <a:r>
              <a:rPr lang="de-DE" i="1" dirty="0">
                <a:latin typeface="Book Antiqua" panose="02040602050305030304" pitchFamily="18" charset="0"/>
              </a:rPr>
              <a:t> the </a:t>
            </a:r>
            <a:r>
              <a:rPr lang="de-DE" i="1" dirty="0" err="1">
                <a:latin typeface="Book Antiqua" panose="02040602050305030304" pitchFamily="18" charset="0"/>
              </a:rPr>
              <a:t>eyes</a:t>
            </a:r>
            <a:r>
              <a:rPr lang="de-DE" i="1" dirty="0">
                <a:latin typeface="Book Antiqua" panose="02040602050305030304" pitchFamily="18" charset="0"/>
              </a:rPr>
              <a:t> </a:t>
            </a:r>
            <a:r>
              <a:rPr lang="de-DE" i="1" dirty="0" err="1">
                <a:latin typeface="Book Antiqua" panose="02040602050305030304" pitchFamily="18" charset="0"/>
              </a:rPr>
              <a:t>of</a:t>
            </a:r>
            <a:r>
              <a:rPr lang="de-DE" i="1" dirty="0">
                <a:latin typeface="Book Antiqua" panose="02040602050305030304" pitchFamily="18" charset="0"/>
              </a:rPr>
              <a:t> </a:t>
            </a:r>
            <a:r>
              <a:rPr lang="de-DE" i="1" dirty="0" err="1">
                <a:latin typeface="Book Antiqua" panose="02040602050305030304" pitchFamily="18" charset="0"/>
              </a:rPr>
              <a:t>students</a:t>
            </a:r>
            <a:r>
              <a:rPr lang="de-DE" i="1" dirty="0">
                <a:latin typeface="Book Antiqua" panose="02040602050305030304" pitchFamily="18" charset="0"/>
              </a:rPr>
              <a:t> and </a:t>
            </a:r>
            <a:r>
              <a:rPr lang="de-DE" i="1" dirty="0" err="1">
                <a:latin typeface="Book Antiqua" panose="02040602050305030304" pitchFamily="18" charset="0"/>
              </a:rPr>
              <a:t>help</a:t>
            </a:r>
            <a:r>
              <a:rPr lang="de-DE" i="1" dirty="0">
                <a:latin typeface="Book Antiqua" panose="02040602050305030304" pitchFamily="18" charset="0"/>
              </a:rPr>
              <a:t> </a:t>
            </a:r>
            <a:r>
              <a:rPr lang="de-DE" i="1" dirty="0" err="1">
                <a:latin typeface="Book Antiqua" panose="02040602050305030304" pitchFamily="18" charset="0"/>
              </a:rPr>
              <a:t>them</a:t>
            </a:r>
            <a:r>
              <a:rPr lang="de-DE" i="1" dirty="0">
                <a:latin typeface="Book Antiqua" panose="02040602050305030304" pitchFamily="18" charset="0"/>
              </a:rPr>
              <a:t> </a:t>
            </a:r>
            <a:r>
              <a:rPr lang="de-DE" i="1" dirty="0" err="1">
                <a:latin typeface="Book Antiqua" panose="02040602050305030304" pitchFamily="18" charset="0"/>
              </a:rPr>
              <a:t>become</a:t>
            </a:r>
            <a:r>
              <a:rPr lang="de-DE" i="1" dirty="0">
                <a:latin typeface="Book Antiqua" panose="02040602050305030304" pitchFamily="18" charset="0"/>
              </a:rPr>
              <a:t> </a:t>
            </a:r>
            <a:r>
              <a:rPr lang="de-DE" i="1" dirty="0" err="1">
                <a:latin typeface="Book Antiqua" panose="02040602050305030304" pitchFamily="18" charset="0"/>
              </a:rPr>
              <a:t>their</a:t>
            </a:r>
            <a:r>
              <a:rPr lang="de-DE" i="1" dirty="0">
                <a:latin typeface="Book Antiqua" panose="02040602050305030304" pitchFamily="18" charset="0"/>
              </a:rPr>
              <a:t> own </a:t>
            </a:r>
            <a:r>
              <a:rPr lang="de-DE" i="1" dirty="0" err="1">
                <a:latin typeface="Book Antiqua" panose="02040602050305030304" pitchFamily="18" charset="0"/>
              </a:rPr>
              <a:t>teachers</a:t>
            </a:r>
            <a:r>
              <a:rPr lang="de-DE" i="1" dirty="0">
                <a:latin typeface="Book Antiqua" panose="02040602050305030304" pitchFamily="18" charset="0"/>
              </a:rPr>
              <a:t>, </a:t>
            </a:r>
            <a:r>
              <a:rPr lang="de-DE" i="1" dirty="0" err="1">
                <a:latin typeface="Book Antiqua" panose="02040602050305030304" pitchFamily="18" charset="0"/>
              </a:rPr>
              <a:t>constructing</a:t>
            </a:r>
            <a:r>
              <a:rPr lang="de-DE" i="1" dirty="0">
                <a:latin typeface="Book Antiqua" panose="02040602050305030304" pitchFamily="18" charset="0"/>
              </a:rPr>
              <a:t> </a:t>
            </a:r>
            <a:r>
              <a:rPr lang="de-DE" i="1" dirty="0" err="1">
                <a:latin typeface="Book Antiqua" panose="02040602050305030304" pitchFamily="18" charset="0"/>
              </a:rPr>
              <a:t>ideas</a:t>
            </a:r>
            <a:r>
              <a:rPr lang="de-DE" i="1" dirty="0">
                <a:latin typeface="Book Antiqua" panose="02040602050305030304" pitchFamily="18" charset="0"/>
              </a:rPr>
              <a:t> and </a:t>
            </a:r>
            <a:r>
              <a:rPr lang="de-DE" i="1" dirty="0" err="1">
                <a:latin typeface="Book Antiqua" panose="02040602050305030304" pitchFamily="18" charset="0"/>
              </a:rPr>
              <a:t>developing</a:t>
            </a:r>
            <a:r>
              <a:rPr lang="de-DE" i="1" dirty="0">
                <a:latin typeface="Book Antiqua" panose="02040602050305030304" pitchFamily="18" charset="0"/>
              </a:rPr>
              <a:t> </a:t>
            </a:r>
            <a:r>
              <a:rPr lang="de-DE" i="1" dirty="0" err="1">
                <a:latin typeface="Book Antiqua" panose="02040602050305030304" pitchFamily="18" charset="0"/>
              </a:rPr>
              <a:t>conceptual</a:t>
            </a:r>
            <a:r>
              <a:rPr lang="de-DE" i="1" dirty="0">
                <a:latin typeface="Book Antiqua" panose="02040602050305030304" pitchFamily="18" charset="0"/>
              </a:rPr>
              <a:t> </a:t>
            </a:r>
            <a:r>
              <a:rPr lang="de-DE" i="1" dirty="0" err="1">
                <a:latin typeface="Book Antiqua" panose="02040602050305030304" pitchFamily="18" charset="0"/>
              </a:rPr>
              <a:t>understanding</a:t>
            </a:r>
            <a:r>
              <a:rPr lang="de-DE" i="1" dirty="0">
                <a:latin typeface="Book Antiqua" panose="02040602050305030304" pitchFamily="18" charset="0"/>
              </a:rPr>
              <a:t>.“</a:t>
            </a:r>
            <a:r>
              <a:rPr lang="de-DE" dirty="0">
                <a:latin typeface="Book Antiqua" panose="02040602050305030304" pitchFamily="18" charset="0"/>
              </a:rPr>
              <a:t>  </a:t>
            </a:r>
          </a:p>
        </p:txBody>
      </p:sp>
    </p:spTree>
    <p:extLst>
      <p:ext uri="{BB962C8B-B14F-4D97-AF65-F5344CB8AC3E}">
        <p14:creationId xmlns:p14="http://schemas.microsoft.com/office/powerpoint/2010/main" val="3715376722"/>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50800" y="8470900"/>
            <a:ext cx="12979400" cy="774700"/>
          </a:xfrm>
          <a:custGeom>
            <a:avLst/>
            <a:gdLst/>
            <a:ahLst/>
            <a:cxnLst>
              <a:cxn ang="0">
                <a:pos x="wd2" y="hd2"/>
              </a:cxn>
              <a:cxn ang="5400000">
                <a:pos x="wd2" y="hd2"/>
              </a:cxn>
              <a:cxn ang="10800000">
                <a:pos x="wd2" y="hd2"/>
              </a:cxn>
              <a:cxn ang="16200000">
                <a:pos x="wd2" y="hd2"/>
              </a:cxn>
            </a:cxnLst>
            <a:rect l="0" t="0" r="r" b="b"/>
            <a:pathLst>
              <a:path w="21600" h="21600" extrusionOk="0">
                <a:moveTo>
                  <a:pt x="0" y="2833"/>
                </a:moveTo>
                <a:lnTo>
                  <a:pt x="21600" y="0"/>
                </a:lnTo>
                <a:lnTo>
                  <a:pt x="21579" y="21600"/>
                </a:lnTo>
                <a:lnTo>
                  <a:pt x="0" y="11331"/>
                </a:lnTo>
                <a:lnTo>
                  <a:pt x="0" y="2833"/>
                </a:lnTo>
                <a:close/>
              </a:path>
            </a:pathLst>
          </a:custGeom>
          <a:solidFill>
            <a:srgbClr val="000000"/>
          </a:solidFill>
          <a:ln w="12700">
            <a:miter lim="400000"/>
          </a:ln>
        </p:spPr>
        <p:txBody>
          <a:bodyPr lIns="25400" tIns="25400" rIns="25400" bIns="25400" anchor="ctr"/>
          <a:lstStyle/>
          <a:p>
            <a:pPr>
              <a:defRPr sz="4200">
                <a:latin typeface="Gill Sans"/>
                <a:ea typeface="Gill Sans"/>
                <a:cs typeface="Gill Sans"/>
                <a:sym typeface="Gill Sans"/>
              </a:defRPr>
            </a:pPr>
            <a:endParaRPr/>
          </a:p>
        </p:txBody>
      </p:sp>
      <p:sp>
        <p:nvSpPr>
          <p:cNvPr id="120" name="Shape 120"/>
          <p:cNvSpPr/>
          <p:nvPr/>
        </p:nvSpPr>
        <p:spPr>
          <a:xfrm>
            <a:off x="8963895" y="8568461"/>
            <a:ext cx="3906938" cy="24987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spAutoFit/>
          </a:bodyPr>
          <a:lstStyle/>
          <a:p>
            <a:pPr algn="r" defTabSz="1168400">
              <a:defRPr sz="1300">
                <a:solidFill>
                  <a:srgbClr val="FFFFFF"/>
                </a:solidFill>
                <a:latin typeface="Helvetica Neue"/>
                <a:ea typeface="Helvetica Neue"/>
                <a:cs typeface="Helvetica Neue"/>
                <a:sym typeface="Helvetica Neue"/>
              </a:defRPr>
            </a:pPr>
            <a:r>
              <a:rPr lang="de-DE" dirty="0">
                <a:latin typeface="Helvetica Neue Medium"/>
                <a:sym typeface="Helvetica Neue Medium"/>
              </a:rPr>
              <a:t>juergen.langlet@t-online.de</a:t>
            </a:r>
            <a:endParaRPr dirty="0">
              <a:latin typeface="Helvetica Neue Light"/>
              <a:ea typeface="Helvetica Neue Light"/>
              <a:cs typeface="Helvetica Neue Light"/>
              <a:sym typeface="Helvetica Neue Light"/>
            </a:endParaRPr>
          </a:p>
        </p:txBody>
      </p:sp>
      <p:sp>
        <p:nvSpPr>
          <p:cNvPr id="121" name="Shape 121"/>
          <p:cNvSpPr/>
          <p:nvPr/>
        </p:nvSpPr>
        <p:spPr>
          <a:xfrm>
            <a:off x="-666106" y="8445500"/>
            <a:ext cx="13852940" cy="1663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309" y="6483"/>
                </a:lnTo>
                <a:lnTo>
                  <a:pt x="21600" y="15752"/>
                </a:lnTo>
                <a:lnTo>
                  <a:pt x="21302" y="19945"/>
                </a:lnTo>
                <a:lnTo>
                  <a:pt x="249" y="21434"/>
                </a:lnTo>
                <a:lnTo>
                  <a:pt x="21" y="21600"/>
                </a:lnTo>
                <a:lnTo>
                  <a:pt x="0" y="0"/>
                </a:lnTo>
                <a:close/>
              </a:path>
            </a:pathLst>
          </a:custGeom>
          <a:solidFill>
            <a:srgbClr val="009EE0"/>
          </a:solidFill>
          <a:ln w="12700">
            <a:miter lim="400000"/>
          </a:ln>
        </p:spPr>
        <p:txBody>
          <a:bodyPr lIns="25400" tIns="25400" rIns="25400" bIns="25400" anchor="ctr"/>
          <a:lstStyle/>
          <a:p>
            <a:pPr>
              <a:defRPr sz="4200">
                <a:latin typeface="Gill Sans"/>
                <a:ea typeface="Gill Sans"/>
                <a:cs typeface="Gill Sans"/>
                <a:sym typeface="Gill Sans"/>
              </a:defRPr>
            </a:pPr>
            <a:endParaRPr dirty="0"/>
          </a:p>
        </p:txBody>
      </p:sp>
      <p:pic>
        <p:nvPicPr>
          <p:cNvPr id="6" name="Grafik 5">
            <a:extLst>
              <a:ext uri="{FF2B5EF4-FFF2-40B4-BE49-F238E27FC236}">
                <a16:creationId xmlns:a16="http://schemas.microsoft.com/office/drawing/2014/main" xmlns="" id="{9FB964B7-A91B-445A-881E-8C2F305C60D3}"/>
              </a:ext>
            </a:extLst>
          </p:cNvPr>
          <p:cNvPicPr/>
          <p:nvPr/>
        </p:nvPicPr>
        <p:blipFill>
          <a:blip r:embed="rId2"/>
          <a:stretch>
            <a:fillRect/>
          </a:stretch>
        </p:blipFill>
        <p:spPr>
          <a:xfrm>
            <a:off x="424815" y="8576627"/>
            <a:ext cx="2096770" cy="1020445"/>
          </a:xfrm>
          <a:prstGeom prst="rect">
            <a:avLst/>
          </a:prstGeom>
        </p:spPr>
      </p:pic>
      <p:sp>
        <p:nvSpPr>
          <p:cNvPr id="2" name="Textfeld 1">
            <a:extLst>
              <a:ext uri="{FF2B5EF4-FFF2-40B4-BE49-F238E27FC236}">
                <a16:creationId xmlns:a16="http://schemas.microsoft.com/office/drawing/2014/main" xmlns="" id="{01A7F307-CA45-449F-AFED-19B44EE48ED3}"/>
              </a:ext>
            </a:extLst>
          </p:cNvPr>
          <p:cNvSpPr txBox="1"/>
          <p:nvPr/>
        </p:nvSpPr>
        <p:spPr>
          <a:xfrm>
            <a:off x="2707234" y="8954204"/>
            <a:ext cx="793326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1800" b="1" i="0" u="none" strike="noStrike" cap="none" spc="0" normalizeH="0" baseline="0" dirty="0">
                <a:ln>
                  <a:noFill/>
                </a:ln>
                <a:solidFill>
                  <a:schemeClr val="bg1"/>
                </a:solidFill>
                <a:effectLst/>
                <a:uFillTx/>
                <a:latin typeface="+mn-lt"/>
                <a:ea typeface="+mn-ea"/>
                <a:cs typeface="+mn-cs"/>
                <a:sym typeface="Helvetica Light"/>
              </a:rPr>
              <a:t>German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Association</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for</a:t>
            </a:r>
            <a:r>
              <a:rPr kumimoji="0" lang="de-DE" sz="1800" b="1" i="0" u="none" strike="noStrike" cap="none" spc="0" normalizeH="0" baseline="0" dirty="0">
                <a:ln>
                  <a:noFill/>
                </a:ln>
                <a:solidFill>
                  <a:schemeClr val="bg1"/>
                </a:solidFill>
                <a:effectLst/>
                <a:uFillTx/>
                <a:latin typeface="+mn-lt"/>
                <a:ea typeface="+mn-ea"/>
                <a:cs typeface="+mn-cs"/>
                <a:sym typeface="Helvetica Light"/>
              </a:rPr>
              <a:t> the Promotion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of</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Mathematical</a:t>
            </a:r>
            <a:r>
              <a:rPr kumimoji="0" lang="de-DE" sz="1800" b="1" i="0" u="none" strike="noStrike" cap="none" spc="0" normalizeH="0" baseline="0" dirty="0">
                <a:ln>
                  <a:noFill/>
                </a:ln>
                <a:solidFill>
                  <a:schemeClr val="bg1"/>
                </a:solidFill>
                <a:effectLst/>
                <a:uFillTx/>
                <a:latin typeface="+mn-lt"/>
                <a:ea typeface="+mn-ea"/>
                <a:cs typeface="+mn-cs"/>
                <a:sym typeface="Helvetica Light"/>
              </a:rPr>
              <a:t> and Scientific Teaching</a:t>
            </a:r>
            <a:r>
              <a:rPr kumimoji="0" lang="de-DE" sz="1800" b="0" i="0" u="none" strike="noStrike" cap="none" spc="0" normalizeH="0" baseline="0" dirty="0">
                <a:ln>
                  <a:noFill/>
                </a:ln>
                <a:solidFill>
                  <a:srgbClr val="000000"/>
                </a:solidFill>
                <a:effectLst/>
                <a:uFillTx/>
                <a:latin typeface="+mn-lt"/>
                <a:ea typeface="+mn-ea"/>
                <a:cs typeface="+mn-cs"/>
                <a:sym typeface="Helvetica Light"/>
              </a:rPr>
              <a:t> </a:t>
            </a:r>
          </a:p>
        </p:txBody>
      </p:sp>
      <p:sp>
        <p:nvSpPr>
          <p:cNvPr id="3" name="Textfeld 2">
            <a:extLst>
              <a:ext uri="{FF2B5EF4-FFF2-40B4-BE49-F238E27FC236}">
                <a16:creationId xmlns:a16="http://schemas.microsoft.com/office/drawing/2014/main" xmlns="" id="{AF3673F0-F481-42DB-B245-539001AC58BB}"/>
              </a:ext>
            </a:extLst>
          </p:cNvPr>
          <p:cNvSpPr txBox="1"/>
          <p:nvPr/>
        </p:nvSpPr>
        <p:spPr>
          <a:xfrm>
            <a:off x="195646" y="57110"/>
            <a:ext cx="1256273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Common Framework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of</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Reference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for</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the Natural Sciences (Minimum Standards</a:t>
            </a:r>
            <a:r>
              <a:rPr kumimoji="0" lang="de-DE" sz="2000" b="0" i="0" u="none" strike="noStrike" cap="none" spc="0" normalizeH="0" baseline="0" dirty="0">
                <a:ln>
                  <a:noFill/>
                </a:ln>
                <a:solidFill>
                  <a:srgbClr val="000000"/>
                </a:solidFill>
                <a:effectLst/>
                <a:highlight>
                  <a:srgbClr val="000080"/>
                </a:highlight>
                <a:uFillTx/>
                <a:latin typeface="+mn-lt"/>
                <a:ea typeface="+mn-ea"/>
                <a:cs typeface="+mn-cs"/>
                <a:sym typeface="Helvetica Light"/>
              </a:rPr>
              <a:t>)</a:t>
            </a:r>
          </a:p>
        </p:txBody>
      </p:sp>
      <p:sp>
        <p:nvSpPr>
          <p:cNvPr id="4" name="Textfeld 3">
            <a:extLst>
              <a:ext uri="{FF2B5EF4-FFF2-40B4-BE49-F238E27FC236}">
                <a16:creationId xmlns:a16="http://schemas.microsoft.com/office/drawing/2014/main" xmlns="" id="{6F87AB33-9AB2-4AD6-A7F0-67AA24220141}"/>
              </a:ext>
            </a:extLst>
          </p:cNvPr>
          <p:cNvSpPr txBox="1"/>
          <p:nvPr/>
        </p:nvSpPr>
        <p:spPr>
          <a:xfrm>
            <a:off x="308099" y="957879"/>
            <a:ext cx="12562734" cy="65043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584200" rtl="0" fontAlgn="auto" latinLnBrk="0" hangingPunct="0">
              <a:lnSpc>
                <a:spcPct val="100000"/>
              </a:lnSpc>
              <a:spcBef>
                <a:spcPts val="0"/>
              </a:spcBef>
              <a:spcAft>
                <a:spcPts val="0"/>
              </a:spcAft>
              <a:buClrTx/>
              <a:buSzTx/>
              <a:tabLst/>
            </a:pPr>
            <a:r>
              <a:rPr lang="de-DE" sz="3200" dirty="0" err="1">
                <a:latin typeface="Book Antiqua" panose="02040602050305030304" pitchFamily="18" charset="0"/>
              </a:rPr>
              <a:t>Consequences</a:t>
            </a:r>
            <a:r>
              <a:rPr lang="de-DE" sz="3200" dirty="0">
                <a:latin typeface="Book Antiqua" panose="02040602050305030304" pitchFamily="18" charset="0"/>
              </a:rPr>
              <a:t>: Change </a:t>
            </a:r>
            <a:r>
              <a:rPr lang="de-DE" sz="3200" dirty="0" err="1">
                <a:latin typeface="Book Antiqua" panose="02040602050305030304" pitchFamily="18" charset="0"/>
              </a:rPr>
              <a:t>of</a:t>
            </a:r>
            <a:r>
              <a:rPr lang="de-DE" sz="3200" dirty="0">
                <a:latin typeface="Book Antiqua" panose="02040602050305030304" pitchFamily="18" charset="0"/>
              </a:rPr>
              <a:t> </a:t>
            </a:r>
            <a:r>
              <a:rPr lang="de-DE" sz="3200" dirty="0" err="1">
                <a:latin typeface="Book Antiqua" panose="02040602050305030304" pitchFamily="18" charset="0"/>
              </a:rPr>
              <a:t>perspective</a:t>
            </a:r>
            <a:r>
              <a:rPr lang="de-DE" sz="3200" dirty="0">
                <a:latin typeface="Book Antiqua" panose="02040602050305030304" pitchFamily="18" charset="0"/>
              </a:rPr>
              <a:t>!</a:t>
            </a:r>
          </a:p>
          <a:p>
            <a:pPr marL="571500" indent="-571500" algn="l">
              <a:buFont typeface="Arial" panose="020B0604020202020204" pitchFamily="34" charset="0"/>
              <a:buChar char="•"/>
            </a:pPr>
            <a:r>
              <a:rPr lang="de-DE" sz="3200" dirty="0" err="1">
                <a:latin typeface="Book Antiqua" panose="02040602050305030304" pitchFamily="18" charset="0"/>
              </a:rPr>
              <a:t>It</a:t>
            </a:r>
            <a:r>
              <a:rPr lang="de-DE" sz="3200" dirty="0">
                <a:latin typeface="Book Antiqua" panose="02040602050305030304" pitchFamily="18" charset="0"/>
              </a:rPr>
              <a:t> </a:t>
            </a:r>
            <a:r>
              <a:rPr lang="de-DE" sz="3200" dirty="0" err="1">
                <a:latin typeface="Book Antiqua" panose="02040602050305030304" pitchFamily="18" charset="0"/>
              </a:rPr>
              <a:t>is</a:t>
            </a:r>
            <a:r>
              <a:rPr lang="de-DE" sz="3200" dirty="0">
                <a:latin typeface="Book Antiqua" panose="02040602050305030304" pitchFamily="18" charset="0"/>
              </a:rPr>
              <a:t> not </a:t>
            </a:r>
            <a:r>
              <a:rPr lang="de-DE" sz="3200" dirty="0" err="1">
                <a:latin typeface="Book Antiqua" panose="02040602050305030304" pitchFamily="18" charset="0"/>
              </a:rPr>
              <a:t>enough</a:t>
            </a:r>
            <a:r>
              <a:rPr lang="de-DE" sz="3200" dirty="0">
                <a:latin typeface="Book Antiqua" panose="02040602050305030304" pitchFamily="18" charset="0"/>
              </a:rPr>
              <a:t> </a:t>
            </a:r>
            <a:r>
              <a:rPr lang="de-DE" sz="3200" dirty="0" err="1">
                <a:latin typeface="Book Antiqua" panose="02040602050305030304" pitchFamily="18" charset="0"/>
              </a:rPr>
              <a:t>to</a:t>
            </a:r>
            <a:r>
              <a:rPr lang="de-DE" sz="3200" dirty="0">
                <a:latin typeface="Book Antiqua" panose="02040602050305030304" pitchFamily="18" charset="0"/>
              </a:rPr>
              <a:t> </a:t>
            </a:r>
            <a:r>
              <a:rPr lang="de-DE" sz="3200" dirty="0" err="1">
                <a:latin typeface="Book Antiqua" panose="02040602050305030304" pitchFamily="18" charset="0"/>
              </a:rPr>
              <a:t>reduce</a:t>
            </a:r>
            <a:r>
              <a:rPr lang="de-DE" sz="3200" dirty="0">
                <a:latin typeface="Book Antiqua" panose="02040602050305030304" pitchFamily="18" charset="0"/>
              </a:rPr>
              <a:t> </a:t>
            </a:r>
            <a:r>
              <a:rPr lang="de-DE" sz="3200" dirty="0" err="1">
                <a:latin typeface="Book Antiqua" panose="02040602050305030304" pitchFamily="18" charset="0"/>
              </a:rPr>
              <a:t>scientific</a:t>
            </a:r>
            <a:r>
              <a:rPr lang="de-DE" sz="3200" dirty="0">
                <a:latin typeface="Book Antiqua" panose="02040602050305030304" pitchFamily="18" charset="0"/>
              </a:rPr>
              <a:t> </a:t>
            </a:r>
            <a:r>
              <a:rPr lang="de-DE" sz="3200" dirty="0" err="1">
                <a:latin typeface="Book Antiqua" panose="02040602050305030304" pitchFamily="18" charset="0"/>
              </a:rPr>
              <a:t>facts</a:t>
            </a:r>
            <a:r>
              <a:rPr lang="de-DE" sz="3200" dirty="0">
                <a:latin typeface="Book Antiqua" panose="02040602050305030304" pitchFamily="18" charset="0"/>
              </a:rPr>
              <a:t> </a:t>
            </a:r>
            <a:r>
              <a:rPr lang="de-DE" sz="3200" dirty="0" err="1">
                <a:latin typeface="Book Antiqua" panose="02040602050305030304" pitchFamily="18" charset="0"/>
              </a:rPr>
              <a:t>skilfully</a:t>
            </a:r>
            <a:r>
              <a:rPr lang="de-DE" sz="3200" dirty="0">
                <a:latin typeface="Book Antiqua" panose="02040602050305030304" pitchFamily="18" charset="0"/>
              </a:rPr>
              <a:t> and </a:t>
            </a:r>
            <a:r>
              <a:rPr lang="de-DE" sz="3200" dirty="0" err="1">
                <a:latin typeface="Book Antiqua" panose="02040602050305030304" pitchFamily="18" charset="0"/>
              </a:rPr>
              <a:t>didactically</a:t>
            </a:r>
            <a:endParaRPr lang="de-DE" sz="3200" dirty="0">
              <a:latin typeface="Book Antiqua" panose="02040602050305030304" pitchFamily="18" charset="0"/>
            </a:endParaRP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de-DE" sz="3200" dirty="0">
                <a:latin typeface="Book Antiqua" panose="02040602050305030304" pitchFamily="18" charset="0"/>
              </a:rPr>
              <a:t>Teaching must </a:t>
            </a:r>
            <a:r>
              <a:rPr lang="de-DE" sz="3200" dirty="0" err="1">
                <a:latin typeface="Book Antiqua" panose="02040602050305030304" pitchFamily="18" charset="0"/>
              </a:rPr>
              <a:t>be</a:t>
            </a:r>
            <a:r>
              <a:rPr lang="de-DE" sz="3200" dirty="0">
                <a:latin typeface="Book Antiqua" panose="02040602050305030304" pitchFamily="18" charset="0"/>
              </a:rPr>
              <a:t> </a:t>
            </a:r>
            <a:r>
              <a:rPr lang="de-DE" sz="3200" dirty="0" err="1">
                <a:latin typeface="Book Antiqua" panose="02040602050305030304" pitchFamily="18" charset="0"/>
              </a:rPr>
              <a:t>adapted</a:t>
            </a:r>
            <a:r>
              <a:rPr lang="de-DE" sz="3200" dirty="0">
                <a:latin typeface="Book Antiqua" panose="02040602050305030304" pitchFamily="18" charset="0"/>
              </a:rPr>
              <a:t> </a:t>
            </a:r>
            <a:r>
              <a:rPr lang="de-DE" sz="3200" dirty="0" err="1">
                <a:latin typeface="Book Antiqua" panose="02040602050305030304" pitchFamily="18" charset="0"/>
              </a:rPr>
              <a:t>to</a:t>
            </a:r>
            <a:r>
              <a:rPr lang="de-DE" sz="3200" dirty="0">
                <a:latin typeface="Book Antiqua" panose="02040602050305030304" pitchFamily="18" charset="0"/>
              </a:rPr>
              <a:t> </a:t>
            </a:r>
            <a:r>
              <a:rPr lang="de-DE" sz="3200" dirty="0" err="1">
                <a:latin typeface="Book Antiqua" panose="02040602050305030304" pitchFamily="18" charset="0"/>
              </a:rPr>
              <a:t>the</a:t>
            </a:r>
            <a:r>
              <a:rPr lang="de-DE" sz="3200" dirty="0">
                <a:latin typeface="Book Antiqua" panose="02040602050305030304" pitchFamily="18" charset="0"/>
              </a:rPr>
              <a:t> </a:t>
            </a:r>
            <a:r>
              <a:rPr lang="de-DE" sz="3200" dirty="0" err="1">
                <a:latin typeface="Book Antiqua" panose="02040602050305030304" pitchFamily="18" charset="0"/>
              </a:rPr>
              <a:t>cognitive</a:t>
            </a:r>
            <a:r>
              <a:rPr lang="de-DE" sz="3200" dirty="0">
                <a:latin typeface="Book Antiqua" panose="02040602050305030304" pitchFamily="18" charset="0"/>
              </a:rPr>
              <a:t> </a:t>
            </a:r>
            <a:r>
              <a:rPr lang="de-DE" sz="3200" dirty="0" err="1">
                <a:latin typeface="Book Antiqua" panose="02040602050305030304" pitchFamily="18" charset="0"/>
              </a:rPr>
              <a:t>structures</a:t>
            </a:r>
            <a:r>
              <a:rPr lang="de-DE" sz="3200" dirty="0">
                <a:latin typeface="Book Antiqua" panose="02040602050305030304" pitchFamily="18" charset="0"/>
              </a:rPr>
              <a:t>, personal </a:t>
            </a:r>
            <a:r>
              <a:rPr lang="de-DE" sz="3200" dirty="0" err="1">
                <a:latin typeface="Book Antiqua" panose="02040602050305030304" pitchFamily="18" charset="0"/>
              </a:rPr>
              <a:t>experiences</a:t>
            </a:r>
            <a:r>
              <a:rPr lang="de-DE" sz="3200" dirty="0">
                <a:latin typeface="Book Antiqua" panose="02040602050305030304" pitchFamily="18" charset="0"/>
              </a:rPr>
              <a:t> and </a:t>
            </a:r>
            <a:r>
              <a:rPr lang="de-DE" sz="3200" dirty="0" err="1">
                <a:latin typeface="Book Antiqua" panose="02040602050305030304" pitchFamily="18" charset="0"/>
              </a:rPr>
              <a:t>everyday</a:t>
            </a:r>
            <a:r>
              <a:rPr lang="de-DE" sz="3200" dirty="0">
                <a:latin typeface="Book Antiqua" panose="02040602050305030304" pitchFamily="18" charset="0"/>
              </a:rPr>
              <a:t> </a:t>
            </a:r>
            <a:r>
              <a:rPr lang="de-DE" sz="3200" dirty="0" err="1">
                <a:latin typeface="Book Antiqua" panose="02040602050305030304" pitchFamily="18" charset="0"/>
              </a:rPr>
              <a:t>ideas</a:t>
            </a:r>
            <a:r>
              <a:rPr lang="de-DE" sz="3200" dirty="0">
                <a:latin typeface="Book Antiqua" panose="02040602050305030304" pitchFamily="18" charset="0"/>
              </a:rPr>
              <a:t> </a:t>
            </a:r>
            <a:r>
              <a:rPr lang="de-DE" sz="3200" dirty="0" err="1">
                <a:latin typeface="Book Antiqua" panose="02040602050305030304" pitchFamily="18" charset="0"/>
              </a:rPr>
              <a:t>of</a:t>
            </a:r>
            <a:r>
              <a:rPr lang="de-DE" sz="3200" dirty="0">
                <a:latin typeface="Book Antiqua" panose="02040602050305030304" pitchFamily="18" charset="0"/>
              </a:rPr>
              <a:t> </a:t>
            </a:r>
            <a:r>
              <a:rPr lang="de-DE" sz="3200" dirty="0" err="1">
                <a:latin typeface="Book Antiqua" panose="02040602050305030304" pitchFamily="18" charset="0"/>
              </a:rPr>
              <a:t>the</a:t>
            </a:r>
            <a:r>
              <a:rPr lang="de-DE" sz="3200" dirty="0">
                <a:latin typeface="Book Antiqua" panose="02040602050305030304" pitchFamily="18" charset="0"/>
              </a:rPr>
              <a:t> </a:t>
            </a:r>
            <a:r>
              <a:rPr lang="de-DE" sz="3200" dirty="0" err="1">
                <a:latin typeface="Book Antiqua" panose="02040602050305030304" pitchFamily="18" charset="0"/>
              </a:rPr>
              <a:t>learners</a:t>
            </a:r>
            <a:r>
              <a:rPr lang="de-DE" sz="3200" dirty="0">
                <a:latin typeface="Book Antiqua" panose="02040602050305030304" pitchFamily="18" charset="0"/>
              </a:rPr>
              <a:t>.</a:t>
            </a: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de-DE" sz="3200" dirty="0">
                <a:latin typeface="Book Antiqua" panose="02040602050305030304" pitchFamily="18" charset="0"/>
              </a:rPr>
              <a:t>The </a:t>
            </a:r>
            <a:r>
              <a:rPr lang="de-DE" sz="3200" dirty="0" err="1">
                <a:latin typeface="Book Antiqua" panose="02040602050305030304" pitchFamily="18" charset="0"/>
              </a:rPr>
              <a:t>learners</a:t>
            </a:r>
            <a:r>
              <a:rPr lang="de-DE" sz="3200" dirty="0">
                <a:latin typeface="Book Antiqua" panose="02040602050305030304" pitchFamily="18" charset="0"/>
              </a:rPr>
              <a:t> must </a:t>
            </a:r>
            <a:r>
              <a:rPr lang="de-DE" sz="3200" dirty="0" err="1">
                <a:latin typeface="Book Antiqua" panose="02040602050305030304" pitchFamily="18" charset="0"/>
              </a:rPr>
              <a:t>be</a:t>
            </a:r>
            <a:r>
              <a:rPr lang="de-DE" sz="3200" dirty="0">
                <a:latin typeface="Book Antiqua" panose="02040602050305030304" pitchFamily="18" charset="0"/>
              </a:rPr>
              <a:t> </a:t>
            </a:r>
            <a:r>
              <a:rPr lang="de-DE" sz="3200" dirty="0" err="1">
                <a:latin typeface="Book Antiqua" panose="02040602050305030304" pitchFamily="18" charset="0"/>
              </a:rPr>
              <a:t>given</a:t>
            </a:r>
            <a:r>
              <a:rPr lang="de-DE" sz="3200" dirty="0">
                <a:latin typeface="Book Antiqua" panose="02040602050305030304" pitchFamily="18" charset="0"/>
              </a:rPr>
              <a:t> </a:t>
            </a:r>
            <a:r>
              <a:rPr lang="de-DE" sz="3200" dirty="0" err="1">
                <a:latin typeface="Book Antiqua" panose="02040602050305030304" pitchFamily="18" charset="0"/>
              </a:rPr>
              <a:t>enough</a:t>
            </a:r>
            <a:r>
              <a:rPr lang="de-DE" sz="3200" dirty="0">
                <a:latin typeface="Book Antiqua" panose="02040602050305030304" pitchFamily="18" charset="0"/>
              </a:rPr>
              <a:t> time </a:t>
            </a:r>
            <a:r>
              <a:rPr lang="de-DE" sz="3200" dirty="0" err="1">
                <a:latin typeface="Book Antiqua" panose="02040602050305030304" pitchFamily="18" charset="0"/>
              </a:rPr>
              <a:t>to</a:t>
            </a:r>
            <a:r>
              <a:rPr lang="de-DE" sz="3200" dirty="0">
                <a:latin typeface="Book Antiqua" panose="02040602050305030304" pitchFamily="18" charset="0"/>
              </a:rPr>
              <a:t> </a:t>
            </a:r>
            <a:r>
              <a:rPr lang="de-DE" sz="3200" dirty="0" err="1">
                <a:latin typeface="Book Antiqua" panose="02040602050305030304" pitchFamily="18" charset="0"/>
              </a:rPr>
              <a:t>speak</a:t>
            </a:r>
            <a:r>
              <a:rPr lang="de-DE" sz="3200" dirty="0">
                <a:latin typeface="Book Antiqua" panose="02040602050305030304" pitchFamily="18" charset="0"/>
              </a:rPr>
              <a:t> and </a:t>
            </a:r>
            <a:r>
              <a:rPr lang="de-DE" sz="3200" dirty="0" err="1">
                <a:latin typeface="Book Antiqua" panose="02040602050305030304" pitchFamily="18" charset="0"/>
              </a:rPr>
              <a:t>reflect</a:t>
            </a:r>
            <a:r>
              <a:rPr lang="de-DE" sz="3200" dirty="0">
                <a:latin typeface="Book Antiqua" panose="02040602050305030304" pitchFamily="18" charset="0"/>
              </a:rPr>
              <a:t> </a:t>
            </a:r>
            <a:r>
              <a:rPr lang="de-DE" sz="3200" dirty="0" err="1">
                <a:latin typeface="Book Antiqua" panose="02040602050305030304" pitchFamily="18" charset="0"/>
              </a:rPr>
              <a:t>about</a:t>
            </a:r>
            <a:r>
              <a:rPr lang="de-DE" sz="3200" dirty="0">
                <a:latin typeface="Book Antiqua" panose="02040602050305030304" pitchFamily="18" charset="0"/>
              </a:rPr>
              <a:t> </a:t>
            </a:r>
            <a:r>
              <a:rPr lang="de-DE" sz="3200" dirty="0" err="1">
                <a:latin typeface="Book Antiqua" panose="02040602050305030304" pitchFamily="18" charset="0"/>
              </a:rPr>
              <a:t>their</a:t>
            </a:r>
            <a:r>
              <a:rPr lang="de-DE" sz="3200" dirty="0">
                <a:latin typeface="Book Antiqua" panose="02040602050305030304" pitchFamily="18" charset="0"/>
              </a:rPr>
              <a:t> </a:t>
            </a:r>
            <a:r>
              <a:rPr lang="de-DE" sz="3200" dirty="0" err="1">
                <a:latin typeface="Book Antiqua" panose="02040602050305030304" pitchFamily="18" charset="0"/>
              </a:rPr>
              <a:t>ideas</a:t>
            </a:r>
            <a:r>
              <a:rPr lang="de-DE" sz="3200" dirty="0">
                <a:latin typeface="Book Antiqua" panose="02040602050305030304" pitchFamily="18" charset="0"/>
              </a:rPr>
              <a:t>.</a:t>
            </a: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de-DE" sz="3200" dirty="0">
                <a:latin typeface="Book Antiqua" panose="02040602050305030304" pitchFamily="18" charset="0"/>
              </a:rPr>
              <a:t>Abstract </a:t>
            </a:r>
            <a:r>
              <a:rPr lang="de-DE" sz="3200" dirty="0" err="1">
                <a:latin typeface="Book Antiqua" panose="02040602050305030304" pitchFamily="18" charset="0"/>
              </a:rPr>
              <a:t>concepts</a:t>
            </a:r>
            <a:r>
              <a:rPr lang="de-DE" sz="3200" dirty="0">
                <a:latin typeface="Book Antiqua" panose="02040602050305030304" pitchFamily="18" charset="0"/>
              </a:rPr>
              <a:t> and </a:t>
            </a:r>
            <a:r>
              <a:rPr lang="de-DE" sz="3200" dirty="0" err="1">
                <a:latin typeface="Book Antiqua" panose="02040602050305030304" pitchFamily="18" charset="0"/>
              </a:rPr>
              <a:t>models</a:t>
            </a:r>
            <a:r>
              <a:rPr lang="de-DE" sz="3200" dirty="0">
                <a:latin typeface="Book Antiqua" panose="02040602050305030304" pitchFamily="18" charset="0"/>
              </a:rPr>
              <a:t> </a:t>
            </a:r>
            <a:r>
              <a:rPr lang="de-DE" sz="3200" dirty="0" err="1">
                <a:latin typeface="Book Antiqua" panose="02040602050305030304" pitchFamily="18" charset="0"/>
              </a:rPr>
              <a:t>should</a:t>
            </a:r>
            <a:r>
              <a:rPr lang="de-DE" sz="3200" dirty="0">
                <a:latin typeface="Book Antiqua" panose="02040602050305030304" pitchFamily="18" charset="0"/>
              </a:rPr>
              <a:t> </a:t>
            </a:r>
            <a:r>
              <a:rPr lang="de-DE" sz="3200" dirty="0" err="1">
                <a:latin typeface="Book Antiqua" panose="02040602050305030304" pitchFamily="18" charset="0"/>
              </a:rPr>
              <a:t>only</a:t>
            </a:r>
            <a:r>
              <a:rPr lang="de-DE" sz="3200" dirty="0">
                <a:latin typeface="Book Antiqua" panose="02040602050305030304" pitchFamily="18" charset="0"/>
              </a:rPr>
              <a:t> </a:t>
            </a:r>
            <a:r>
              <a:rPr lang="de-DE" sz="3200" dirty="0" err="1">
                <a:latin typeface="Book Antiqua" panose="02040602050305030304" pitchFamily="18" charset="0"/>
              </a:rPr>
              <a:t>be</a:t>
            </a:r>
            <a:r>
              <a:rPr lang="de-DE" sz="3200" dirty="0">
                <a:latin typeface="Book Antiqua" panose="02040602050305030304" pitchFamily="18" charset="0"/>
              </a:rPr>
              <a:t> </a:t>
            </a:r>
            <a:r>
              <a:rPr lang="de-DE" sz="3200" dirty="0" err="1">
                <a:latin typeface="Book Antiqua" panose="02040602050305030304" pitchFamily="18" charset="0"/>
              </a:rPr>
              <a:t>introduced</a:t>
            </a:r>
            <a:r>
              <a:rPr lang="de-DE" sz="3200" dirty="0">
                <a:latin typeface="Book Antiqua" panose="02040602050305030304" pitchFamily="18" charset="0"/>
              </a:rPr>
              <a:t> </a:t>
            </a:r>
            <a:r>
              <a:rPr lang="de-DE" sz="3200" dirty="0" err="1">
                <a:latin typeface="Book Antiqua" panose="02040602050305030304" pitchFamily="18" charset="0"/>
              </a:rPr>
              <a:t>when</a:t>
            </a:r>
            <a:r>
              <a:rPr lang="de-DE" sz="3200" dirty="0">
                <a:latin typeface="Book Antiqua" panose="02040602050305030304" pitchFamily="18" charset="0"/>
              </a:rPr>
              <a:t> </a:t>
            </a:r>
            <a:r>
              <a:rPr lang="de-DE" sz="3200" dirty="0" err="1">
                <a:latin typeface="Book Antiqua" panose="02040602050305030304" pitchFamily="18" charset="0"/>
              </a:rPr>
              <a:t>learners</a:t>
            </a:r>
            <a:r>
              <a:rPr lang="de-DE" sz="3200" dirty="0">
                <a:latin typeface="Book Antiqua" panose="02040602050305030304" pitchFamily="18" charset="0"/>
              </a:rPr>
              <a:t> </a:t>
            </a:r>
            <a:r>
              <a:rPr lang="de-DE" sz="3200" dirty="0" err="1">
                <a:latin typeface="Book Antiqua" panose="02040602050305030304" pitchFamily="18" charset="0"/>
              </a:rPr>
              <a:t>are</a:t>
            </a:r>
            <a:r>
              <a:rPr lang="de-DE" sz="3200" dirty="0">
                <a:latin typeface="Book Antiqua" panose="02040602050305030304" pitchFamily="18" charset="0"/>
              </a:rPr>
              <a:t> </a:t>
            </a:r>
            <a:r>
              <a:rPr lang="de-DE" sz="3200" dirty="0" err="1">
                <a:latin typeface="Book Antiqua" panose="02040602050305030304" pitchFamily="18" charset="0"/>
              </a:rPr>
              <a:t>capable</a:t>
            </a:r>
            <a:r>
              <a:rPr lang="de-DE" sz="3200" dirty="0">
                <a:latin typeface="Book Antiqua" panose="02040602050305030304" pitchFamily="18" charset="0"/>
              </a:rPr>
              <a:t> </a:t>
            </a:r>
            <a:r>
              <a:rPr lang="de-DE" sz="3200" dirty="0" err="1">
                <a:latin typeface="Book Antiqua" panose="02040602050305030304" pitchFamily="18" charset="0"/>
              </a:rPr>
              <a:t>of</a:t>
            </a:r>
            <a:r>
              <a:rPr lang="de-DE" sz="3200" dirty="0">
                <a:latin typeface="Book Antiqua" panose="02040602050305030304" pitchFamily="18" charset="0"/>
              </a:rPr>
              <a:t> </a:t>
            </a:r>
            <a:r>
              <a:rPr lang="de-DE" sz="3200" dirty="0" err="1">
                <a:latin typeface="Book Antiqua" panose="02040602050305030304" pitchFamily="18" charset="0"/>
              </a:rPr>
              <a:t>understanding</a:t>
            </a:r>
            <a:r>
              <a:rPr lang="de-DE" sz="3200" dirty="0">
                <a:latin typeface="Book Antiqua" panose="02040602050305030304" pitchFamily="18" charset="0"/>
              </a:rPr>
              <a:t>. First </a:t>
            </a:r>
            <a:r>
              <a:rPr lang="de-DE" sz="3200" dirty="0" err="1">
                <a:latin typeface="Book Antiqua" panose="02040602050305030304" pitchFamily="18" charset="0"/>
              </a:rPr>
              <a:t>comes</a:t>
            </a:r>
            <a:r>
              <a:rPr lang="de-DE" sz="3200" dirty="0">
                <a:latin typeface="Book Antiqua" panose="02040602050305030304" pitchFamily="18" charset="0"/>
              </a:rPr>
              <a:t> </a:t>
            </a:r>
            <a:r>
              <a:rPr lang="de-DE" sz="3200" dirty="0" err="1">
                <a:latin typeface="Book Antiqua" panose="02040602050305030304" pitchFamily="18" charset="0"/>
              </a:rPr>
              <a:t>grasping</a:t>
            </a:r>
            <a:r>
              <a:rPr lang="de-DE" sz="3200" dirty="0">
                <a:latin typeface="Book Antiqua" panose="02040602050305030304" pitchFamily="18" charset="0"/>
              </a:rPr>
              <a:t>, </a:t>
            </a:r>
            <a:r>
              <a:rPr lang="de-DE" sz="3200" dirty="0" err="1">
                <a:latin typeface="Book Antiqua" panose="02040602050305030304" pitchFamily="18" charset="0"/>
              </a:rPr>
              <a:t>then</a:t>
            </a:r>
            <a:r>
              <a:rPr lang="de-DE" sz="3200" dirty="0">
                <a:latin typeface="Book Antiqua" panose="02040602050305030304" pitchFamily="18" charset="0"/>
              </a:rPr>
              <a:t> </a:t>
            </a:r>
            <a:r>
              <a:rPr lang="de-DE" sz="3200" dirty="0" err="1">
                <a:latin typeface="Book Antiqua" panose="02040602050305030304" pitchFamily="18" charset="0"/>
              </a:rPr>
              <a:t>technical</a:t>
            </a:r>
            <a:r>
              <a:rPr lang="de-DE" sz="3200" dirty="0">
                <a:latin typeface="Book Antiqua" panose="02040602050305030304" pitchFamily="18" charset="0"/>
              </a:rPr>
              <a:t> </a:t>
            </a:r>
            <a:r>
              <a:rPr lang="de-DE" sz="3200" dirty="0" err="1">
                <a:latin typeface="Book Antiqua" panose="02040602050305030304" pitchFamily="18" charset="0"/>
              </a:rPr>
              <a:t>terms</a:t>
            </a:r>
            <a:r>
              <a:rPr lang="de-DE" sz="3200" dirty="0">
                <a:latin typeface="Book Antiqua" panose="02040602050305030304" pitchFamily="18" charset="0"/>
              </a:rPr>
              <a:t>.</a:t>
            </a: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de-DE" sz="3200" dirty="0">
                <a:latin typeface="Book Antiqua" panose="02040602050305030304" pitchFamily="18" charset="0"/>
              </a:rPr>
              <a:t>Gradual </a:t>
            </a:r>
            <a:r>
              <a:rPr lang="de-DE" sz="3200" dirty="0" err="1">
                <a:latin typeface="Book Antiqua" panose="02040602050305030304" pitchFamily="18" charset="0"/>
              </a:rPr>
              <a:t>learning</a:t>
            </a:r>
            <a:r>
              <a:rPr lang="de-DE" sz="3200" dirty="0">
                <a:latin typeface="Book Antiqua" panose="02040602050305030304" pitchFamily="18" charset="0"/>
              </a:rPr>
              <a:t>: </a:t>
            </a:r>
            <a:r>
              <a:rPr lang="de-DE" sz="3200" dirty="0" err="1">
                <a:latin typeface="Book Antiqua" panose="02040602050305030304" pitchFamily="18" charset="0"/>
              </a:rPr>
              <a:t>experiencing</a:t>
            </a:r>
            <a:r>
              <a:rPr lang="de-DE" sz="3200" dirty="0">
                <a:latin typeface="Book Antiqua" panose="02040602050305030304" pitchFamily="18" charset="0"/>
              </a:rPr>
              <a:t> a </a:t>
            </a:r>
            <a:r>
              <a:rPr lang="de-DE" sz="3200" dirty="0" err="1">
                <a:latin typeface="Book Antiqua" panose="02040602050305030304" pitchFamily="18" charset="0"/>
              </a:rPr>
              <a:t>phenomenon</a:t>
            </a:r>
            <a:r>
              <a:rPr lang="de-DE" sz="3200" dirty="0">
                <a:latin typeface="Book Antiqua" panose="02040602050305030304" pitchFamily="18" charset="0"/>
              </a:rPr>
              <a:t>, </a:t>
            </a:r>
            <a:r>
              <a:rPr lang="de-DE" sz="3200" dirty="0" err="1">
                <a:latin typeface="Book Antiqua" panose="02040602050305030304" pitchFamily="18" charset="0"/>
              </a:rPr>
              <a:t>active</a:t>
            </a:r>
            <a:r>
              <a:rPr lang="de-DE" sz="3200" dirty="0">
                <a:latin typeface="Book Antiqua" panose="02040602050305030304" pitchFamily="18" charset="0"/>
              </a:rPr>
              <a:t> </a:t>
            </a:r>
            <a:r>
              <a:rPr lang="de-DE" sz="3200" dirty="0" err="1">
                <a:latin typeface="Book Antiqua" panose="02040602050305030304" pitchFamily="18" charset="0"/>
              </a:rPr>
              <a:t>handling</a:t>
            </a:r>
            <a:r>
              <a:rPr lang="de-DE" sz="3200" dirty="0">
                <a:latin typeface="Book Antiqua" panose="02040602050305030304" pitchFamily="18" charset="0"/>
              </a:rPr>
              <a:t>, </a:t>
            </a:r>
            <a:r>
              <a:rPr lang="de-DE" sz="3200" dirty="0" err="1">
                <a:latin typeface="Book Antiqua" panose="02040602050305030304" pitchFamily="18" charset="0"/>
              </a:rPr>
              <a:t>understanding</a:t>
            </a:r>
            <a:r>
              <a:rPr lang="de-DE" sz="3200" dirty="0">
                <a:latin typeface="Book Antiqua" panose="02040602050305030304" pitchFamily="18" charset="0"/>
              </a:rPr>
              <a:t>, </a:t>
            </a:r>
            <a:r>
              <a:rPr lang="de-DE" sz="3200" dirty="0" err="1">
                <a:latin typeface="Book Antiqua" panose="02040602050305030304" pitchFamily="18" charset="0"/>
              </a:rPr>
              <a:t>modeling</a:t>
            </a:r>
            <a:r>
              <a:rPr lang="de-DE" sz="3200" dirty="0">
                <a:latin typeface="Book Antiqua" panose="02040602050305030304" pitchFamily="18" charset="0"/>
              </a:rPr>
              <a:t> and </a:t>
            </a:r>
            <a:r>
              <a:rPr lang="de-DE" sz="3200" dirty="0" err="1">
                <a:latin typeface="Book Antiqua" panose="02040602050305030304" pitchFamily="18" charset="0"/>
              </a:rPr>
              <a:t>mathematisation</a:t>
            </a:r>
            <a:r>
              <a:rPr lang="de-DE" sz="3200" dirty="0">
                <a:latin typeface="Book Antiqua" panose="02040602050305030304" pitchFamily="18" charset="0"/>
              </a:rPr>
              <a:t>.</a:t>
            </a: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de-DE" sz="3200" dirty="0" err="1">
                <a:latin typeface="Book Antiqua" panose="02040602050305030304" pitchFamily="18" charset="0"/>
              </a:rPr>
              <a:t>Enquiring</a:t>
            </a:r>
            <a:r>
              <a:rPr lang="de-DE" sz="3200" dirty="0">
                <a:latin typeface="Book Antiqua" panose="02040602050305030304" pitchFamily="18" charset="0"/>
              </a:rPr>
              <a:t> </a:t>
            </a:r>
            <a:r>
              <a:rPr lang="de-DE" sz="3200" dirty="0" err="1">
                <a:latin typeface="Book Antiqua" panose="02040602050305030304" pitchFamily="18" charset="0"/>
              </a:rPr>
              <a:t>attitude</a:t>
            </a:r>
            <a:r>
              <a:rPr lang="de-DE" sz="3200" dirty="0">
                <a:latin typeface="Book Antiqua" panose="02040602050305030304" pitchFamily="18" charset="0"/>
              </a:rPr>
              <a:t> </a:t>
            </a:r>
            <a:r>
              <a:rPr lang="de-DE" sz="3200" dirty="0" err="1">
                <a:latin typeface="Book Antiqua" panose="02040602050305030304" pitchFamily="18" charset="0"/>
              </a:rPr>
              <a:t>of</a:t>
            </a:r>
            <a:r>
              <a:rPr lang="de-DE" sz="3200" dirty="0">
                <a:latin typeface="Book Antiqua" panose="02040602050305030304" pitchFamily="18" charset="0"/>
              </a:rPr>
              <a:t> </a:t>
            </a:r>
            <a:r>
              <a:rPr lang="de-DE" sz="3200" dirty="0" err="1">
                <a:latin typeface="Book Antiqua" panose="02040602050305030304" pitchFamily="18" charset="0"/>
              </a:rPr>
              <a:t>learners</a:t>
            </a:r>
            <a:r>
              <a:rPr lang="de-DE" sz="3200" dirty="0">
                <a:latin typeface="Book Antiqua" panose="02040602050305030304" pitchFamily="18" charset="0"/>
              </a:rPr>
              <a:t> and </a:t>
            </a:r>
            <a:r>
              <a:rPr lang="de-DE" sz="3200" dirty="0" err="1">
                <a:latin typeface="Book Antiqua" panose="02040602050305030304" pitchFamily="18" charset="0"/>
              </a:rPr>
              <a:t>teachers</a:t>
            </a:r>
            <a:r>
              <a:rPr lang="de-DE" sz="3200" dirty="0">
                <a:latin typeface="Book Antiqua" panose="02040602050305030304" pitchFamily="18" charset="0"/>
              </a:rPr>
              <a:t>: </a:t>
            </a:r>
            <a:r>
              <a:rPr lang="de-DE" sz="3200" dirty="0" err="1">
                <a:latin typeface="Book Antiqua" panose="02040602050305030304" pitchFamily="18" charset="0"/>
              </a:rPr>
              <a:t>culture</a:t>
            </a:r>
            <a:r>
              <a:rPr lang="de-DE" sz="3200" dirty="0">
                <a:latin typeface="Book Antiqua" panose="02040602050305030304" pitchFamily="18" charset="0"/>
              </a:rPr>
              <a:t> </a:t>
            </a:r>
            <a:r>
              <a:rPr lang="de-DE" sz="3200" dirty="0" err="1">
                <a:latin typeface="Book Antiqua" panose="02040602050305030304" pitchFamily="18" charset="0"/>
              </a:rPr>
              <a:t>of</a:t>
            </a:r>
            <a:r>
              <a:rPr lang="de-DE" sz="3200" dirty="0">
                <a:latin typeface="Book Antiqua" panose="02040602050305030304" pitchFamily="18" charset="0"/>
              </a:rPr>
              <a:t> </a:t>
            </a:r>
            <a:r>
              <a:rPr lang="de-DE" sz="3200" dirty="0" err="1">
                <a:latin typeface="Book Antiqua" panose="02040602050305030304" pitchFamily="18" charset="0"/>
              </a:rPr>
              <a:t>asking</a:t>
            </a:r>
            <a:r>
              <a:rPr lang="de-DE" sz="3200" dirty="0">
                <a:latin typeface="Book Antiqua" panose="02040602050305030304" pitchFamily="18" charset="0"/>
              </a:rPr>
              <a:t> </a:t>
            </a:r>
            <a:r>
              <a:rPr lang="de-DE" sz="3200" dirty="0" err="1">
                <a:latin typeface="Book Antiqua" panose="02040602050305030304" pitchFamily="18" charset="0"/>
              </a:rPr>
              <a:t>questions</a:t>
            </a:r>
            <a:r>
              <a:rPr lang="de-DE" sz="3200" dirty="0">
                <a:latin typeface="Book Antiqua" panose="02040602050305030304" pitchFamily="18" charset="0"/>
              </a:rPr>
              <a:t>.</a:t>
            </a:r>
          </a:p>
        </p:txBody>
      </p:sp>
    </p:spTree>
    <p:extLst>
      <p:ext uri="{BB962C8B-B14F-4D97-AF65-F5344CB8AC3E}">
        <p14:creationId xmlns:p14="http://schemas.microsoft.com/office/powerpoint/2010/main" val="1370174548"/>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50800" y="8470900"/>
            <a:ext cx="12979400" cy="774700"/>
          </a:xfrm>
          <a:custGeom>
            <a:avLst/>
            <a:gdLst/>
            <a:ahLst/>
            <a:cxnLst>
              <a:cxn ang="0">
                <a:pos x="wd2" y="hd2"/>
              </a:cxn>
              <a:cxn ang="5400000">
                <a:pos x="wd2" y="hd2"/>
              </a:cxn>
              <a:cxn ang="10800000">
                <a:pos x="wd2" y="hd2"/>
              </a:cxn>
              <a:cxn ang="16200000">
                <a:pos x="wd2" y="hd2"/>
              </a:cxn>
            </a:cxnLst>
            <a:rect l="0" t="0" r="r" b="b"/>
            <a:pathLst>
              <a:path w="21600" h="21600" extrusionOk="0">
                <a:moveTo>
                  <a:pt x="0" y="2833"/>
                </a:moveTo>
                <a:lnTo>
                  <a:pt x="21600" y="0"/>
                </a:lnTo>
                <a:lnTo>
                  <a:pt x="21579" y="21600"/>
                </a:lnTo>
                <a:lnTo>
                  <a:pt x="0" y="11331"/>
                </a:lnTo>
                <a:lnTo>
                  <a:pt x="0" y="2833"/>
                </a:lnTo>
                <a:close/>
              </a:path>
            </a:pathLst>
          </a:custGeom>
          <a:solidFill>
            <a:srgbClr val="000000"/>
          </a:solidFill>
          <a:ln w="12700">
            <a:miter lim="400000"/>
          </a:ln>
        </p:spPr>
        <p:txBody>
          <a:bodyPr lIns="25400" tIns="25400" rIns="25400" bIns="25400" anchor="ctr"/>
          <a:lstStyle/>
          <a:p>
            <a:pPr>
              <a:defRPr sz="4200">
                <a:latin typeface="Gill Sans"/>
                <a:ea typeface="Gill Sans"/>
                <a:cs typeface="Gill Sans"/>
                <a:sym typeface="Gill Sans"/>
              </a:defRPr>
            </a:pPr>
            <a:endParaRPr/>
          </a:p>
        </p:txBody>
      </p:sp>
      <p:sp>
        <p:nvSpPr>
          <p:cNvPr id="120" name="Shape 120"/>
          <p:cNvSpPr/>
          <p:nvPr/>
        </p:nvSpPr>
        <p:spPr>
          <a:xfrm>
            <a:off x="8963895" y="8568461"/>
            <a:ext cx="3906938" cy="24987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spAutoFit/>
          </a:bodyPr>
          <a:lstStyle/>
          <a:p>
            <a:pPr algn="r" defTabSz="1168400">
              <a:defRPr sz="1300">
                <a:solidFill>
                  <a:srgbClr val="FFFFFF"/>
                </a:solidFill>
                <a:latin typeface="Helvetica Neue"/>
                <a:ea typeface="Helvetica Neue"/>
                <a:cs typeface="Helvetica Neue"/>
                <a:sym typeface="Helvetica Neue"/>
              </a:defRPr>
            </a:pPr>
            <a:r>
              <a:rPr lang="de-DE" dirty="0">
                <a:latin typeface="Helvetica Neue Medium"/>
                <a:sym typeface="Helvetica Neue Medium"/>
              </a:rPr>
              <a:t>juergen.langlet@t-online.de</a:t>
            </a:r>
            <a:endParaRPr dirty="0">
              <a:latin typeface="Helvetica Neue Light"/>
              <a:ea typeface="Helvetica Neue Light"/>
              <a:cs typeface="Helvetica Neue Light"/>
              <a:sym typeface="Helvetica Neue Light"/>
            </a:endParaRPr>
          </a:p>
        </p:txBody>
      </p:sp>
      <p:sp>
        <p:nvSpPr>
          <p:cNvPr id="121" name="Shape 121"/>
          <p:cNvSpPr/>
          <p:nvPr/>
        </p:nvSpPr>
        <p:spPr>
          <a:xfrm>
            <a:off x="-666106" y="8445500"/>
            <a:ext cx="13852940" cy="1663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309" y="6483"/>
                </a:lnTo>
                <a:lnTo>
                  <a:pt x="21600" y="15752"/>
                </a:lnTo>
                <a:lnTo>
                  <a:pt x="21302" y="19945"/>
                </a:lnTo>
                <a:lnTo>
                  <a:pt x="249" y="21434"/>
                </a:lnTo>
                <a:lnTo>
                  <a:pt x="21" y="21600"/>
                </a:lnTo>
                <a:lnTo>
                  <a:pt x="0" y="0"/>
                </a:lnTo>
                <a:close/>
              </a:path>
            </a:pathLst>
          </a:custGeom>
          <a:solidFill>
            <a:srgbClr val="009EE0"/>
          </a:solidFill>
          <a:ln w="12700">
            <a:miter lim="400000"/>
          </a:ln>
        </p:spPr>
        <p:txBody>
          <a:bodyPr lIns="25400" tIns="25400" rIns="25400" bIns="25400" anchor="ctr"/>
          <a:lstStyle/>
          <a:p>
            <a:pPr>
              <a:defRPr sz="4200">
                <a:latin typeface="Gill Sans"/>
                <a:ea typeface="Gill Sans"/>
                <a:cs typeface="Gill Sans"/>
                <a:sym typeface="Gill Sans"/>
              </a:defRPr>
            </a:pPr>
            <a:endParaRPr dirty="0"/>
          </a:p>
        </p:txBody>
      </p:sp>
      <p:pic>
        <p:nvPicPr>
          <p:cNvPr id="6" name="Grafik 5">
            <a:extLst>
              <a:ext uri="{FF2B5EF4-FFF2-40B4-BE49-F238E27FC236}">
                <a16:creationId xmlns:a16="http://schemas.microsoft.com/office/drawing/2014/main" xmlns="" id="{9FB964B7-A91B-445A-881E-8C2F305C60D3}"/>
              </a:ext>
            </a:extLst>
          </p:cNvPr>
          <p:cNvPicPr/>
          <p:nvPr/>
        </p:nvPicPr>
        <p:blipFill>
          <a:blip r:embed="rId2"/>
          <a:stretch>
            <a:fillRect/>
          </a:stretch>
        </p:blipFill>
        <p:spPr>
          <a:xfrm>
            <a:off x="424815" y="8576627"/>
            <a:ext cx="2096770" cy="1020445"/>
          </a:xfrm>
          <a:prstGeom prst="rect">
            <a:avLst/>
          </a:prstGeom>
        </p:spPr>
      </p:pic>
      <p:sp>
        <p:nvSpPr>
          <p:cNvPr id="2" name="Textfeld 1">
            <a:extLst>
              <a:ext uri="{FF2B5EF4-FFF2-40B4-BE49-F238E27FC236}">
                <a16:creationId xmlns:a16="http://schemas.microsoft.com/office/drawing/2014/main" xmlns="" id="{01A7F307-CA45-449F-AFED-19B44EE48ED3}"/>
              </a:ext>
            </a:extLst>
          </p:cNvPr>
          <p:cNvSpPr txBox="1"/>
          <p:nvPr/>
        </p:nvSpPr>
        <p:spPr>
          <a:xfrm>
            <a:off x="2707234" y="8954204"/>
            <a:ext cx="793326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1800" b="1" i="0" u="none" strike="noStrike" cap="none" spc="0" normalizeH="0" baseline="0" dirty="0">
                <a:ln>
                  <a:noFill/>
                </a:ln>
                <a:solidFill>
                  <a:schemeClr val="bg1"/>
                </a:solidFill>
                <a:effectLst/>
                <a:uFillTx/>
                <a:latin typeface="+mn-lt"/>
                <a:ea typeface="+mn-ea"/>
                <a:cs typeface="+mn-cs"/>
                <a:sym typeface="Helvetica Light"/>
              </a:rPr>
              <a:t>German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Association</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for</a:t>
            </a:r>
            <a:r>
              <a:rPr kumimoji="0" lang="de-DE" sz="1800" b="1" i="0" u="none" strike="noStrike" cap="none" spc="0" normalizeH="0" baseline="0" dirty="0">
                <a:ln>
                  <a:noFill/>
                </a:ln>
                <a:solidFill>
                  <a:schemeClr val="bg1"/>
                </a:solidFill>
                <a:effectLst/>
                <a:uFillTx/>
                <a:latin typeface="+mn-lt"/>
                <a:ea typeface="+mn-ea"/>
                <a:cs typeface="+mn-cs"/>
                <a:sym typeface="Helvetica Light"/>
              </a:rPr>
              <a:t> the Promotion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of</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Mathematical</a:t>
            </a:r>
            <a:r>
              <a:rPr kumimoji="0" lang="de-DE" sz="1800" b="1" i="0" u="none" strike="noStrike" cap="none" spc="0" normalizeH="0" baseline="0" dirty="0">
                <a:ln>
                  <a:noFill/>
                </a:ln>
                <a:solidFill>
                  <a:schemeClr val="bg1"/>
                </a:solidFill>
                <a:effectLst/>
                <a:uFillTx/>
                <a:latin typeface="+mn-lt"/>
                <a:ea typeface="+mn-ea"/>
                <a:cs typeface="+mn-cs"/>
                <a:sym typeface="Helvetica Light"/>
              </a:rPr>
              <a:t> and Scientific Teaching</a:t>
            </a:r>
            <a:r>
              <a:rPr kumimoji="0" lang="de-DE" sz="1800" b="0" i="0" u="none" strike="noStrike" cap="none" spc="0" normalizeH="0" baseline="0" dirty="0">
                <a:ln>
                  <a:noFill/>
                </a:ln>
                <a:solidFill>
                  <a:srgbClr val="000000"/>
                </a:solidFill>
                <a:effectLst/>
                <a:uFillTx/>
                <a:latin typeface="+mn-lt"/>
                <a:ea typeface="+mn-ea"/>
                <a:cs typeface="+mn-cs"/>
                <a:sym typeface="Helvetica Light"/>
              </a:rPr>
              <a:t> </a:t>
            </a:r>
          </a:p>
        </p:txBody>
      </p:sp>
      <p:sp>
        <p:nvSpPr>
          <p:cNvPr id="3" name="Textfeld 2">
            <a:extLst>
              <a:ext uri="{FF2B5EF4-FFF2-40B4-BE49-F238E27FC236}">
                <a16:creationId xmlns:a16="http://schemas.microsoft.com/office/drawing/2014/main" xmlns="" id="{AF3673F0-F481-42DB-B245-539001AC58BB}"/>
              </a:ext>
            </a:extLst>
          </p:cNvPr>
          <p:cNvSpPr txBox="1"/>
          <p:nvPr/>
        </p:nvSpPr>
        <p:spPr>
          <a:xfrm>
            <a:off x="195646" y="57110"/>
            <a:ext cx="1256273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Common Framework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of</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Reference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for</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the Natural Sciences (Minimum Standards</a:t>
            </a:r>
            <a:r>
              <a:rPr kumimoji="0" lang="de-DE" sz="2000" b="0" i="0" u="none" strike="noStrike" cap="none" spc="0" normalizeH="0" baseline="0" dirty="0">
                <a:ln>
                  <a:noFill/>
                </a:ln>
                <a:solidFill>
                  <a:srgbClr val="000000"/>
                </a:solidFill>
                <a:effectLst/>
                <a:highlight>
                  <a:srgbClr val="000080"/>
                </a:highlight>
                <a:uFillTx/>
                <a:latin typeface="+mn-lt"/>
                <a:ea typeface="+mn-ea"/>
                <a:cs typeface="+mn-cs"/>
                <a:sym typeface="Helvetica Light"/>
              </a:rPr>
              <a:t>)</a:t>
            </a:r>
          </a:p>
        </p:txBody>
      </p:sp>
      <p:sp>
        <p:nvSpPr>
          <p:cNvPr id="4" name="Textfeld 3">
            <a:extLst>
              <a:ext uri="{FF2B5EF4-FFF2-40B4-BE49-F238E27FC236}">
                <a16:creationId xmlns:a16="http://schemas.microsoft.com/office/drawing/2014/main" xmlns="" id="{6F87AB33-9AB2-4AD6-A7F0-67AA24220141}"/>
              </a:ext>
            </a:extLst>
          </p:cNvPr>
          <p:cNvSpPr txBox="1"/>
          <p:nvPr/>
        </p:nvSpPr>
        <p:spPr>
          <a:xfrm>
            <a:off x="424815" y="465436"/>
            <a:ext cx="12562734" cy="74892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584200" rtl="0" fontAlgn="auto" latinLnBrk="0" hangingPunct="0">
              <a:lnSpc>
                <a:spcPct val="100000"/>
              </a:lnSpc>
              <a:spcBef>
                <a:spcPts val="0"/>
              </a:spcBef>
              <a:spcAft>
                <a:spcPts val="0"/>
              </a:spcAft>
              <a:buClrTx/>
              <a:buSzTx/>
              <a:tabLst/>
            </a:pPr>
            <a:r>
              <a:rPr lang="de-DE" dirty="0" err="1">
                <a:latin typeface="Book Antiqua" panose="02040602050305030304" pitchFamily="18" charset="0"/>
              </a:rPr>
              <a:t>Lifelong</a:t>
            </a:r>
            <a:r>
              <a:rPr lang="de-DE" dirty="0">
                <a:latin typeface="Book Antiqua" panose="02040602050305030304" pitchFamily="18" charset="0"/>
              </a:rPr>
              <a:t> Learning</a:t>
            </a:r>
          </a:p>
          <a:p>
            <a:pPr marR="0" algn="l" defTabSz="584200" rtl="0" fontAlgn="auto" latinLnBrk="0" hangingPunct="0">
              <a:lnSpc>
                <a:spcPct val="100000"/>
              </a:lnSpc>
              <a:spcBef>
                <a:spcPts val="0"/>
              </a:spcBef>
              <a:spcAft>
                <a:spcPts val="0"/>
              </a:spcAft>
              <a:buClrTx/>
              <a:buSzTx/>
              <a:tabLst/>
            </a:pPr>
            <a:r>
              <a:rPr lang="en-US" sz="2800" dirty="0">
                <a:latin typeface="Arial" panose="020B0604020202020204" pitchFamily="34" charset="0"/>
                <a:cs typeface="Arial" panose="020B0604020202020204" pitchFamily="34" charset="0"/>
              </a:rPr>
              <a:t>Key competence 3. [EU 2007]</a:t>
            </a:r>
          </a:p>
          <a:p>
            <a:pPr algn="l"/>
            <a:r>
              <a:rPr lang="en-US" sz="3200" i="1" dirty="0"/>
              <a:t>Competence in science refers to the ability and willingness to use the body of knowledge and methodology employed to explain the natural world, in order to identify questions and to draw evidence-based conclusions.</a:t>
            </a:r>
            <a:endParaRPr lang="en-US" sz="3200" i="1" dirty="0">
              <a:latin typeface="Arial" panose="020B0604020202020204" pitchFamily="34" charset="0"/>
              <a:cs typeface="Arial" panose="020B0604020202020204" pitchFamily="34" charset="0"/>
            </a:endParaRPr>
          </a:p>
          <a:p>
            <a:pPr algn="l"/>
            <a:r>
              <a:rPr lang="en-US" sz="3200" i="1" dirty="0"/>
              <a:t>For science and technology, essential </a:t>
            </a:r>
            <a:r>
              <a:rPr lang="de-DE" sz="3200" i="1" dirty="0" err="1"/>
              <a:t>knowledge</a:t>
            </a:r>
            <a:r>
              <a:rPr lang="de-DE" sz="3200" b="1" i="1" dirty="0"/>
              <a:t> </a:t>
            </a:r>
            <a:r>
              <a:rPr lang="de-DE" sz="3200" i="1" dirty="0" err="1"/>
              <a:t>comprises</a:t>
            </a:r>
            <a:r>
              <a:rPr lang="de-DE" sz="3200" i="1" dirty="0"/>
              <a:t> the </a:t>
            </a:r>
            <a:r>
              <a:rPr lang="de-DE" sz="3200" i="1" dirty="0" err="1"/>
              <a:t>basic</a:t>
            </a:r>
            <a:r>
              <a:rPr lang="de-DE" sz="3200" i="1" dirty="0"/>
              <a:t> </a:t>
            </a:r>
            <a:r>
              <a:rPr lang="de-DE" sz="3200" i="1" dirty="0" err="1"/>
              <a:t>principles</a:t>
            </a:r>
            <a:r>
              <a:rPr lang="de-DE" sz="3200" i="1" dirty="0"/>
              <a:t> </a:t>
            </a:r>
            <a:r>
              <a:rPr lang="en-US" sz="3200" i="1" dirty="0"/>
              <a:t>of the natural world, fundamental scientific concepts, principles and methods, technology and technological products and processes, as well as an understanding of the impact of science and technology on the natural world . . . skills . . . attitude </a:t>
            </a:r>
            <a:endParaRPr lang="en-US" sz="3200" i="1" dirty="0">
              <a:latin typeface="Arial" panose="020B0604020202020204" pitchFamily="34" charset="0"/>
              <a:cs typeface="Arial" panose="020B0604020202020204" pitchFamily="34" charset="0"/>
            </a:endParaRPr>
          </a:p>
          <a:p>
            <a:pPr marL="457200" marR="0" indent="-457200" algn="l" defTabSz="584200" rtl="0" fontAlgn="auto" latinLnBrk="0" hangingPunct="0">
              <a:lnSpc>
                <a:spcPct val="100000"/>
              </a:lnSpc>
              <a:spcBef>
                <a:spcPts val="0"/>
              </a:spcBef>
              <a:spcAft>
                <a:spcPts val="0"/>
              </a:spcAft>
              <a:buClrTx/>
              <a:buSzTx/>
              <a:buFont typeface="Wingdings" panose="05000000000000000000" pitchFamily="2" charset="2"/>
              <a:buChar char="Ø"/>
              <a:tabLst/>
            </a:pPr>
            <a:r>
              <a:rPr lang="de-DE" sz="3200" dirty="0" err="1">
                <a:latin typeface="Book Antiqua" panose="02040602050305030304" pitchFamily="18" charset="0"/>
              </a:rPr>
              <a:t>However</a:t>
            </a:r>
            <a:r>
              <a:rPr lang="de-DE" sz="3200" dirty="0">
                <a:latin typeface="Book Antiqua" panose="02040602050305030304" pitchFamily="18" charset="0"/>
              </a:rPr>
              <a:t>, </a:t>
            </a:r>
            <a:r>
              <a:rPr lang="de-DE" sz="3200" dirty="0" err="1">
                <a:latin typeface="Book Antiqua" panose="02040602050305030304" pitchFamily="18" charset="0"/>
              </a:rPr>
              <a:t>basic</a:t>
            </a:r>
            <a:r>
              <a:rPr lang="de-DE" sz="3200" dirty="0">
                <a:latin typeface="Book Antiqua" panose="02040602050305030304" pitchFamily="18" charset="0"/>
              </a:rPr>
              <a:t> </a:t>
            </a:r>
            <a:r>
              <a:rPr lang="de-DE" sz="3200" dirty="0" err="1">
                <a:latin typeface="Book Antiqua" panose="02040602050305030304" pitchFamily="18" charset="0"/>
              </a:rPr>
              <a:t>principles</a:t>
            </a:r>
            <a:r>
              <a:rPr lang="de-DE" sz="3200" dirty="0">
                <a:latin typeface="Book Antiqua" panose="02040602050305030304" pitchFamily="18" charset="0"/>
              </a:rPr>
              <a:t> / fundamental </a:t>
            </a:r>
            <a:r>
              <a:rPr lang="de-DE" sz="3200" dirty="0" err="1">
                <a:latin typeface="Book Antiqua" panose="02040602050305030304" pitchFamily="18" charset="0"/>
              </a:rPr>
              <a:t>scientific</a:t>
            </a:r>
            <a:r>
              <a:rPr lang="de-DE" sz="3200" dirty="0">
                <a:latin typeface="Book Antiqua" panose="02040602050305030304" pitchFamily="18" charset="0"/>
              </a:rPr>
              <a:t> </a:t>
            </a:r>
            <a:r>
              <a:rPr lang="de-DE" sz="3200" dirty="0" err="1">
                <a:latin typeface="Book Antiqua" panose="02040602050305030304" pitchFamily="18" charset="0"/>
              </a:rPr>
              <a:t>concepts</a:t>
            </a:r>
            <a:r>
              <a:rPr lang="de-DE" sz="3200" dirty="0">
                <a:latin typeface="Book Antiqua" panose="02040602050305030304" pitchFamily="18" charset="0"/>
              </a:rPr>
              <a:t> </a:t>
            </a:r>
            <a:r>
              <a:rPr lang="de-DE" sz="3200" dirty="0" err="1">
                <a:latin typeface="Book Antiqua" panose="02040602050305030304" pitchFamily="18" charset="0"/>
              </a:rPr>
              <a:t>are</a:t>
            </a:r>
            <a:r>
              <a:rPr lang="de-DE" sz="3200" dirty="0">
                <a:latin typeface="Book Antiqua" panose="02040602050305030304" pitchFamily="18" charset="0"/>
              </a:rPr>
              <a:t> not </a:t>
            </a:r>
            <a:r>
              <a:rPr lang="de-DE" sz="3200" dirty="0" err="1">
                <a:latin typeface="Book Antiqua" panose="02040602050305030304" pitchFamily="18" charset="0"/>
              </a:rPr>
              <a:t>applied</a:t>
            </a:r>
            <a:r>
              <a:rPr lang="de-DE" sz="3200" dirty="0">
                <a:latin typeface="Book Antiqua" panose="02040602050305030304" pitchFamily="18" charset="0"/>
              </a:rPr>
              <a:t>.</a:t>
            </a:r>
          </a:p>
          <a:p>
            <a:pPr marL="457200" marR="0" indent="-457200" algn="l" defTabSz="584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de-DE" sz="3200" b="0" i="0" u="none" strike="noStrike" cap="none" spc="0" normalizeH="0" baseline="0" dirty="0">
                <a:ln>
                  <a:noFill/>
                </a:ln>
                <a:solidFill>
                  <a:srgbClr val="000000"/>
                </a:solidFill>
                <a:effectLst/>
                <a:uFillTx/>
                <a:latin typeface="Book Antiqua" panose="02040602050305030304" pitchFamily="18" charset="0"/>
                <a:sym typeface="Helvetica Light"/>
              </a:rPr>
              <a:t>The Common </a:t>
            </a:r>
            <a:r>
              <a:rPr kumimoji="0" lang="de-DE" sz="3200" b="0" i="0" u="none" strike="noStrike" cap="none" spc="0" normalizeH="0" baseline="0" dirty="0" err="1">
                <a:ln>
                  <a:noFill/>
                </a:ln>
                <a:solidFill>
                  <a:srgbClr val="000000"/>
                </a:solidFill>
                <a:effectLst/>
                <a:uFillTx/>
                <a:latin typeface="Book Antiqua" panose="02040602050305030304" pitchFamily="18" charset="0"/>
                <a:sym typeface="Helvetica Light"/>
              </a:rPr>
              <a:t>framework</a:t>
            </a:r>
            <a:r>
              <a:rPr kumimoji="0" lang="de-DE" sz="3200" b="0" i="0" u="none" strike="noStrike" cap="none" spc="0" normalizeH="0" baseline="0" dirty="0">
                <a:ln>
                  <a:noFill/>
                </a:ln>
                <a:solidFill>
                  <a:srgbClr val="000000"/>
                </a:solidFill>
                <a:effectLst/>
                <a:uFillTx/>
                <a:latin typeface="Book Antiqua" panose="02040602050305030304" pitchFamily="18" charset="0"/>
                <a:sym typeface="Helvetica Light"/>
              </a:rPr>
              <a:t> </a:t>
            </a:r>
            <a:r>
              <a:rPr lang="de-DE" sz="3200" dirty="0" err="1">
                <a:latin typeface="Book Antiqua" panose="02040602050305030304" pitchFamily="18" charset="0"/>
              </a:rPr>
              <a:t>of</a:t>
            </a:r>
            <a:r>
              <a:rPr lang="de-DE" sz="3200" dirty="0">
                <a:latin typeface="Book Antiqua" panose="02040602050305030304" pitchFamily="18" charset="0"/>
              </a:rPr>
              <a:t> </a:t>
            </a:r>
            <a:r>
              <a:rPr lang="de-DE" sz="3200" dirty="0" err="1">
                <a:latin typeface="Book Antiqua" panose="02040602050305030304" pitchFamily="18" charset="0"/>
              </a:rPr>
              <a:t>reference</a:t>
            </a:r>
            <a:r>
              <a:rPr lang="de-DE" sz="3200" dirty="0">
                <a:latin typeface="Book Antiqua" panose="02040602050305030304" pitchFamily="18" charset="0"/>
              </a:rPr>
              <a:t> </a:t>
            </a:r>
            <a:r>
              <a:rPr lang="de-DE" sz="3200" dirty="0" err="1">
                <a:latin typeface="Book Antiqua" panose="02040602050305030304" pitchFamily="18" charset="0"/>
              </a:rPr>
              <a:t>for</a:t>
            </a:r>
            <a:r>
              <a:rPr lang="de-DE" sz="3200" dirty="0">
                <a:latin typeface="Book Antiqua" panose="02040602050305030304" pitchFamily="18" charset="0"/>
              </a:rPr>
              <a:t> the natural </a:t>
            </a:r>
            <a:r>
              <a:rPr lang="de-DE" sz="3200" dirty="0" err="1">
                <a:latin typeface="Book Antiqua" panose="02040602050305030304" pitchFamily="18" charset="0"/>
              </a:rPr>
              <a:t>sciences</a:t>
            </a:r>
            <a:r>
              <a:rPr lang="de-DE" sz="3200" dirty="0">
                <a:latin typeface="Book Antiqua" panose="02040602050305030304" pitchFamily="18" charset="0"/>
              </a:rPr>
              <a:t> </a:t>
            </a:r>
            <a:r>
              <a:rPr lang="de-DE" sz="3200" dirty="0" err="1">
                <a:latin typeface="Book Antiqua" panose="02040602050305030304" pitchFamily="18" charset="0"/>
              </a:rPr>
              <a:t>fills</a:t>
            </a:r>
            <a:r>
              <a:rPr lang="de-DE" sz="3200" dirty="0">
                <a:latin typeface="Book Antiqua" panose="02040602050305030304" pitchFamily="18" charset="0"/>
              </a:rPr>
              <a:t> </a:t>
            </a:r>
            <a:r>
              <a:rPr lang="de-DE" sz="3200" dirty="0" err="1">
                <a:latin typeface="Book Antiqua" panose="02040602050305030304" pitchFamily="18" charset="0"/>
              </a:rPr>
              <a:t>this</a:t>
            </a:r>
            <a:r>
              <a:rPr lang="de-DE" sz="3200" dirty="0">
                <a:latin typeface="Book Antiqua" panose="02040602050305030304" pitchFamily="18" charset="0"/>
              </a:rPr>
              <a:t> </a:t>
            </a:r>
            <a:r>
              <a:rPr lang="de-DE" sz="3200" dirty="0" err="1">
                <a:latin typeface="Book Antiqua" panose="02040602050305030304" pitchFamily="18" charset="0"/>
              </a:rPr>
              <a:t>gap</a:t>
            </a:r>
            <a:r>
              <a:rPr lang="de-DE" sz="3200" dirty="0">
                <a:latin typeface="Book Antiqua" panose="02040602050305030304" pitchFamily="18" charset="0"/>
              </a:rPr>
              <a:t>.</a:t>
            </a:r>
            <a:endParaRPr kumimoji="0" lang="de-DE" sz="3200" b="0" i="0" u="none" strike="noStrike" cap="none" spc="0" normalizeH="0" baseline="0" dirty="0">
              <a:ln>
                <a:noFill/>
              </a:ln>
              <a:solidFill>
                <a:srgbClr val="000000"/>
              </a:solidFill>
              <a:effectLst/>
              <a:uFillTx/>
              <a:latin typeface="Book Antiqua" panose="02040602050305030304" pitchFamily="18" charset="0"/>
              <a:sym typeface="Helvetica Light"/>
            </a:endParaRPr>
          </a:p>
        </p:txBody>
      </p:sp>
    </p:spTree>
    <p:extLst>
      <p:ext uri="{BB962C8B-B14F-4D97-AF65-F5344CB8AC3E}">
        <p14:creationId xmlns:p14="http://schemas.microsoft.com/office/powerpoint/2010/main" val="2710165158"/>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50800" y="8470900"/>
            <a:ext cx="12979400" cy="774700"/>
          </a:xfrm>
          <a:custGeom>
            <a:avLst/>
            <a:gdLst/>
            <a:ahLst/>
            <a:cxnLst>
              <a:cxn ang="0">
                <a:pos x="wd2" y="hd2"/>
              </a:cxn>
              <a:cxn ang="5400000">
                <a:pos x="wd2" y="hd2"/>
              </a:cxn>
              <a:cxn ang="10800000">
                <a:pos x="wd2" y="hd2"/>
              </a:cxn>
              <a:cxn ang="16200000">
                <a:pos x="wd2" y="hd2"/>
              </a:cxn>
            </a:cxnLst>
            <a:rect l="0" t="0" r="r" b="b"/>
            <a:pathLst>
              <a:path w="21600" h="21600" extrusionOk="0">
                <a:moveTo>
                  <a:pt x="0" y="2833"/>
                </a:moveTo>
                <a:lnTo>
                  <a:pt x="21600" y="0"/>
                </a:lnTo>
                <a:lnTo>
                  <a:pt x="21579" y="21600"/>
                </a:lnTo>
                <a:lnTo>
                  <a:pt x="0" y="11331"/>
                </a:lnTo>
                <a:lnTo>
                  <a:pt x="0" y="2833"/>
                </a:lnTo>
                <a:close/>
              </a:path>
            </a:pathLst>
          </a:custGeom>
          <a:solidFill>
            <a:srgbClr val="000000"/>
          </a:solidFill>
          <a:ln w="12700">
            <a:miter lim="400000"/>
          </a:ln>
        </p:spPr>
        <p:txBody>
          <a:bodyPr lIns="25400" tIns="25400" rIns="25400" bIns="25400" anchor="ctr"/>
          <a:lstStyle/>
          <a:p>
            <a:pPr>
              <a:defRPr sz="4200">
                <a:latin typeface="Gill Sans"/>
                <a:ea typeface="Gill Sans"/>
                <a:cs typeface="Gill Sans"/>
                <a:sym typeface="Gill Sans"/>
              </a:defRPr>
            </a:pPr>
            <a:endParaRPr/>
          </a:p>
        </p:txBody>
      </p:sp>
      <p:sp>
        <p:nvSpPr>
          <p:cNvPr id="120" name="Shape 120"/>
          <p:cNvSpPr/>
          <p:nvPr/>
        </p:nvSpPr>
        <p:spPr>
          <a:xfrm>
            <a:off x="8963895" y="8568461"/>
            <a:ext cx="3906938" cy="24987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spAutoFit/>
          </a:bodyPr>
          <a:lstStyle/>
          <a:p>
            <a:pPr algn="r" defTabSz="1168400">
              <a:defRPr sz="1300">
                <a:solidFill>
                  <a:srgbClr val="FFFFFF"/>
                </a:solidFill>
                <a:latin typeface="Helvetica Neue"/>
                <a:ea typeface="Helvetica Neue"/>
                <a:cs typeface="Helvetica Neue"/>
                <a:sym typeface="Helvetica Neue"/>
              </a:defRPr>
            </a:pPr>
            <a:r>
              <a:rPr lang="de-DE" dirty="0">
                <a:latin typeface="Helvetica Neue Medium"/>
                <a:sym typeface="Helvetica Neue Medium"/>
              </a:rPr>
              <a:t>juergen.langlet@t-online.de</a:t>
            </a:r>
            <a:endParaRPr dirty="0">
              <a:latin typeface="Helvetica Neue Light"/>
              <a:ea typeface="Helvetica Neue Light"/>
              <a:cs typeface="Helvetica Neue Light"/>
              <a:sym typeface="Helvetica Neue Light"/>
            </a:endParaRPr>
          </a:p>
        </p:txBody>
      </p:sp>
      <p:sp>
        <p:nvSpPr>
          <p:cNvPr id="121" name="Shape 121"/>
          <p:cNvSpPr/>
          <p:nvPr/>
        </p:nvSpPr>
        <p:spPr>
          <a:xfrm>
            <a:off x="-666106" y="8445500"/>
            <a:ext cx="13852940" cy="1663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309" y="6483"/>
                </a:lnTo>
                <a:lnTo>
                  <a:pt x="21600" y="15752"/>
                </a:lnTo>
                <a:lnTo>
                  <a:pt x="21302" y="19945"/>
                </a:lnTo>
                <a:lnTo>
                  <a:pt x="249" y="21434"/>
                </a:lnTo>
                <a:lnTo>
                  <a:pt x="21" y="21600"/>
                </a:lnTo>
                <a:lnTo>
                  <a:pt x="0" y="0"/>
                </a:lnTo>
                <a:close/>
              </a:path>
            </a:pathLst>
          </a:custGeom>
          <a:solidFill>
            <a:srgbClr val="009EE0"/>
          </a:solidFill>
          <a:ln w="12700">
            <a:miter lim="400000"/>
          </a:ln>
        </p:spPr>
        <p:txBody>
          <a:bodyPr lIns="25400" tIns="25400" rIns="25400" bIns="25400" anchor="ctr"/>
          <a:lstStyle/>
          <a:p>
            <a:pPr>
              <a:defRPr sz="4200">
                <a:latin typeface="Gill Sans"/>
                <a:ea typeface="Gill Sans"/>
                <a:cs typeface="Gill Sans"/>
                <a:sym typeface="Gill Sans"/>
              </a:defRPr>
            </a:pPr>
            <a:endParaRPr dirty="0"/>
          </a:p>
        </p:txBody>
      </p:sp>
      <p:pic>
        <p:nvPicPr>
          <p:cNvPr id="6" name="Grafik 5">
            <a:extLst>
              <a:ext uri="{FF2B5EF4-FFF2-40B4-BE49-F238E27FC236}">
                <a16:creationId xmlns:a16="http://schemas.microsoft.com/office/drawing/2014/main" xmlns="" id="{9FB964B7-A91B-445A-881E-8C2F305C60D3}"/>
              </a:ext>
            </a:extLst>
          </p:cNvPr>
          <p:cNvPicPr/>
          <p:nvPr/>
        </p:nvPicPr>
        <p:blipFill>
          <a:blip r:embed="rId2"/>
          <a:stretch>
            <a:fillRect/>
          </a:stretch>
        </p:blipFill>
        <p:spPr>
          <a:xfrm>
            <a:off x="424815" y="8576627"/>
            <a:ext cx="2096770" cy="1020445"/>
          </a:xfrm>
          <a:prstGeom prst="rect">
            <a:avLst/>
          </a:prstGeom>
        </p:spPr>
      </p:pic>
      <p:sp>
        <p:nvSpPr>
          <p:cNvPr id="2" name="Textfeld 1">
            <a:extLst>
              <a:ext uri="{FF2B5EF4-FFF2-40B4-BE49-F238E27FC236}">
                <a16:creationId xmlns:a16="http://schemas.microsoft.com/office/drawing/2014/main" xmlns="" id="{01A7F307-CA45-449F-AFED-19B44EE48ED3}"/>
              </a:ext>
            </a:extLst>
          </p:cNvPr>
          <p:cNvSpPr txBox="1"/>
          <p:nvPr/>
        </p:nvSpPr>
        <p:spPr>
          <a:xfrm>
            <a:off x="2707234" y="8954204"/>
            <a:ext cx="793326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1800" b="1" i="0" u="none" strike="noStrike" cap="none" spc="0" normalizeH="0" baseline="0" dirty="0">
                <a:ln>
                  <a:noFill/>
                </a:ln>
                <a:solidFill>
                  <a:schemeClr val="bg1"/>
                </a:solidFill>
                <a:effectLst/>
                <a:uFillTx/>
                <a:latin typeface="+mn-lt"/>
                <a:ea typeface="+mn-ea"/>
                <a:cs typeface="+mn-cs"/>
                <a:sym typeface="Helvetica Light"/>
              </a:rPr>
              <a:t>German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Association</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for</a:t>
            </a:r>
            <a:r>
              <a:rPr kumimoji="0" lang="de-DE" sz="1800" b="1" i="0" u="none" strike="noStrike" cap="none" spc="0" normalizeH="0" baseline="0" dirty="0">
                <a:ln>
                  <a:noFill/>
                </a:ln>
                <a:solidFill>
                  <a:schemeClr val="bg1"/>
                </a:solidFill>
                <a:effectLst/>
                <a:uFillTx/>
                <a:latin typeface="+mn-lt"/>
                <a:ea typeface="+mn-ea"/>
                <a:cs typeface="+mn-cs"/>
                <a:sym typeface="Helvetica Light"/>
              </a:rPr>
              <a:t> the Promotion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of</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Mathematical</a:t>
            </a:r>
            <a:r>
              <a:rPr kumimoji="0" lang="de-DE" sz="1800" b="1" i="0" u="none" strike="noStrike" cap="none" spc="0" normalizeH="0" baseline="0" dirty="0">
                <a:ln>
                  <a:noFill/>
                </a:ln>
                <a:solidFill>
                  <a:schemeClr val="bg1"/>
                </a:solidFill>
                <a:effectLst/>
                <a:uFillTx/>
                <a:latin typeface="+mn-lt"/>
                <a:ea typeface="+mn-ea"/>
                <a:cs typeface="+mn-cs"/>
                <a:sym typeface="Helvetica Light"/>
              </a:rPr>
              <a:t> and Scientific Teaching</a:t>
            </a:r>
            <a:r>
              <a:rPr kumimoji="0" lang="de-DE" sz="1800" b="0" i="0" u="none" strike="noStrike" cap="none" spc="0" normalizeH="0" baseline="0" dirty="0">
                <a:ln>
                  <a:noFill/>
                </a:ln>
                <a:solidFill>
                  <a:srgbClr val="000000"/>
                </a:solidFill>
                <a:effectLst/>
                <a:uFillTx/>
                <a:latin typeface="+mn-lt"/>
                <a:ea typeface="+mn-ea"/>
                <a:cs typeface="+mn-cs"/>
                <a:sym typeface="Helvetica Light"/>
              </a:rPr>
              <a:t> </a:t>
            </a:r>
          </a:p>
        </p:txBody>
      </p:sp>
      <p:sp>
        <p:nvSpPr>
          <p:cNvPr id="3" name="Textfeld 2">
            <a:extLst>
              <a:ext uri="{FF2B5EF4-FFF2-40B4-BE49-F238E27FC236}">
                <a16:creationId xmlns:a16="http://schemas.microsoft.com/office/drawing/2014/main" xmlns="" id="{AF3673F0-F481-42DB-B245-539001AC58BB}"/>
              </a:ext>
            </a:extLst>
          </p:cNvPr>
          <p:cNvSpPr txBox="1"/>
          <p:nvPr/>
        </p:nvSpPr>
        <p:spPr>
          <a:xfrm>
            <a:off x="195646" y="57110"/>
            <a:ext cx="1256273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Common Framework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of</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Reference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for</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the Natural Sciences (Minimum Standards</a:t>
            </a:r>
            <a:r>
              <a:rPr kumimoji="0" lang="de-DE" sz="2000" b="0" i="0" u="none" strike="noStrike" cap="none" spc="0" normalizeH="0" baseline="0" dirty="0">
                <a:ln>
                  <a:noFill/>
                </a:ln>
                <a:solidFill>
                  <a:srgbClr val="000000"/>
                </a:solidFill>
                <a:effectLst/>
                <a:highlight>
                  <a:srgbClr val="000080"/>
                </a:highlight>
                <a:uFillTx/>
                <a:latin typeface="+mn-lt"/>
                <a:ea typeface="+mn-ea"/>
                <a:cs typeface="+mn-cs"/>
                <a:sym typeface="Helvetica Light"/>
              </a:rPr>
              <a:t>)</a:t>
            </a:r>
          </a:p>
        </p:txBody>
      </p:sp>
      <p:sp>
        <p:nvSpPr>
          <p:cNvPr id="4" name="Textfeld 3">
            <a:extLst>
              <a:ext uri="{FF2B5EF4-FFF2-40B4-BE49-F238E27FC236}">
                <a16:creationId xmlns:a16="http://schemas.microsoft.com/office/drawing/2014/main" xmlns="" id="{6F87AB33-9AB2-4AD6-A7F0-67AA24220141}"/>
              </a:ext>
            </a:extLst>
          </p:cNvPr>
          <p:cNvSpPr txBox="1"/>
          <p:nvPr/>
        </p:nvSpPr>
        <p:spPr>
          <a:xfrm>
            <a:off x="424815" y="3604757"/>
            <a:ext cx="10197647"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indent="-571500" algn="l">
              <a:buFont typeface="Wingdings" panose="05000000000000000000" pitchFamily="2" charset="2"/>
              <a:buChar char="Ø"/>
            </a:pPr>
            <a:r>
              <a:rPr kumimoji="0" lang="de-DE" sz="3600" b="0" i="0" u="none" strike="noStrike" cap="none" spc="0" normalizeH="0" baseline="0" dirty="0" err="1">
                <a:ln>
                  <a:noFill/>
                </a:ln>
                <a:solidFill>
                  <a:srgbClr val="000000"/>
                </a:solidFill>
                <a:effectLst/>
                <a:uFillTx/>
                <a:latin typeface="Book Antiqua" panose="02040602050305030304" pitchFamily="18" charset="0"/>
                <a:sym typeface="Helvetica Light"/>
              </a:rPr>
              <a:t>Which</a:t>
            </a:r>
            <a:r>
              <a:rPr kumimoji="0" lang="de-DE" sz="36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3600" b="0" i="0" u="none" strike="noStrike" cap="none" spc="0" normalizeH="0" baseline="0" dirty="0" err="1">
                <a:ln>
                  <a:noFill/>
                </a:ln>
                <a:solidFill>
                  <a:srgbClr val="000000"/>
                </a:solidFill>
                <a:effectLst/>
                <a:uFillTx/>
                <a:latin typeface="Book Antiqua" panose="02040602050305030304" pitchFamily="18" charset="0"/>
                <a:sym typeface="Helvetica Light"/>
              </a:rPr>
              <a:t>are</a:t>
            </a:r>
            <a:r>
              <a:rPr kumimoji="0" lang="de-DE" sz="36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3600" b="0" i="0" u="none" strike="noStrike" cap="none" spc="0" normalizeH="0" baseline="0" dirty="0" err="1">
                <a:ln>
                  <a:noFill/>
                </a:ln>
                <a:solidFill>
                  <a:srgbClr val="000000"/>
                </a:solidFill>
                <a:effectLst/>
                <a:uFillTx/>
                <a:latin typeface="Book Antiqua" panose="02040602050305030304" pitchFamily="18" charset="0"/>
                <a:sym typeface="Helvetica Light"/>
              </a:rPr>
              <a:t>the</a:t>
            </a:r>
            <a:r>
              <a:rPr kumimoji="0" lang="de-DE" sz="36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3600" b="0" i="0" u="none" strike="noStrike" cap="none" spc="0" normalizeH="0" baseline="0" dirty="0" err="1">
                <a:ln>
                  <a:noFill/>
                </a:ln>
                <a:solidFill>
                  <a:srgbClr val="000000"/>
                </a:solidFill>
                <a:effectLst/>
                <a:uFillTx/>
                <a:latin typeface="Book Antiqua" panose="02040602050305030304" pitchFamily="18" charset="0"/>
                <a:sym typeface="Helvetica Light"/>
              </a:rPr>
              <a:t>b</a:t>
            </a:r>
            <a:r>
              <a:rPr lang="de-DE" dirty="0" err="1">
                <a:latin typeface="Book Antiqua" panose="02040602050305030304" pitchFamily="18" charset="0"/>
              </a:rPr>
              <a:t>asic</a:t>
            </a:r>
            <a:r>
              <a:rPr lang="de-DE" dirty="0">
                <a:latin typeface="Book Antiqua" panose="02040602050305030304" pitchFamily="18" charset="0"/>
              </a:rPr>
              <a:t> </a:t>
            </a:r>
            <a:r>
              <a:rPr lang="de-DE" dirty="0" err="1">
                <a:latin typeface="Book Antiqua" panose="02040602050305030304" pitchFamily="18" charset="0"/>
              </a:rPr>
              <a:t>principles</a:t>
            </a:r>
            <a:r>
              <a:rPr lang="de-DE" dirty="0">
                <a:latin typeface="Book Antiqua" panose="02040602050305030304" pitchFamily="18" charset="0"/>
              </a:rPr>
              <a:t> / fundamental </a:t>
            </a:r>
            <a:r>
              <a:rPr lang="de-DE" dirty="0" err="1">
                <a:latin typeface="Book Antiqua" panose="02040602050305030304" pitchFamily="18" charset="0"/>
              </a:rPr>
              <a:t>scientific</a:t>
            </a:r>
            <a:r>
              <a:rPr lang="de-DE" dirty="0">
                <a:latin typeface="Book Antiqua" panose="02040602050305030304" pitchFamily="18" charset="0"/>
              </a:rPr>
              <a:t> </a:t>
            </a:r>
            <a:r>
              <a:rPr lang="de-DE" dirty="0" err="1">
                <a:latin typeface="Book Antiqua" panose="02040602050305030304" pitchFamily="18" charset="0"/>
              </a:rPr>
              <a:t>concepts</a:t>
            </a:r>
            <a:r>
              <a:rPr lang="de-DE" dirty="0">
                <a:latin typeface="Book Antiqua" panose="02040602050305030304" pitchFamily="18" charset="0"/>
              </a:rPr>
              <a:t>?</a:t>
            </a:r>
            <a:endParaRPr kumimoji="0" lang="de-DE" sz="3600" b="0" i="0" u="none" strike="noStrike" cap="none" spc="0" normalizeH="0" baseline="0" dirty="0">
              <a:ln>
                <a:noFill/>
              </a:ln>
              <a:solidFill>
                <a:srgbClr val="000000"/>
              </a:solidFill>
              <a:effectLst/>
              <a:uFillTx/>
              <a:latin typeface="Book Antiqua" panose="02040602050305030304" pitchFamily="18" charset="0"/>
              <a:sym typeface="Helvetica Light"/>
            </a:endParaRPr>
          </a:p>
        </p:txBody>
      </p:sp>
    </p:spTree>
    <p:extLst>
      <p:ext uri="{BB962C8B-B14F-4D97-AF65-F5344CB8AC3E}">
        <p14:creationId xmlns:p14="http://schemas.microsoft.com/office/powerpoint/2010/main" val="107424435"/>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50800" y="8470900"/>
            <a:ext cx="12979400" cy="774700"/>
          </a:xfrm>
          <a:custGeom>
            <a:avLst/>
            <a:gdLst/>
            <a:ahLst/>
            <a:cxnLst>
              <a:cxn ang="0">
                <a:pos x="wd2" y="hd2"/>
              </a:cxn>
              <a:cxn ang="5400000">
                <a:pos x="wd2" y="hd2"/>
              </a:cxn>
              <a:cxn ang="10800000">
                <a:pos x="wd2" y="hd2"/>
              </a:cxn>
              <a:cxn ang="16200000">
                <a:pos x="wd2" y="hd2"/>
              </a:cxn>
            </a:cxnLst>
            <a:rect l="0" t="0" r="r" b="b"/>
            <a:pathLst>
              <a:path w="21600" h="21600" extrusionOk="0">
                <a:moveTo>
                  <a:pt x="0" y="2833"/>
                </a:moveTo>
                <a:lnTo>
                  <a:pt x="21600" y="0"/>
                </a:lnTo>
                <a:lnTo>
                  <a:pt x="21579" y="21600"/>
                </a:lnTo>
                <a:lnTo>
                  <a:pt x="0" y="11331"/>
                </a:lnTo>
                <a:lnTo>
                  <a:pt x="0" y="2833"/>
                </a:lnTo>
                <a:close/>
              </a:path>
            </a:pathLst>
          </a:custGeom>
          <a:solidFill>
            <a:srgbClr val="000000"/>
          </a:solidFill>
          <a:ln w="12700">
            <a:miter lim="400000"/>
          </a:ln>
        </p:spPr>
        <p:txBody>
          <a:bodyPr lIns="25400" tIns="25400" rIns="25400" bIns="25400" anchor="ctr"/>
          <a:lstStyle/>
          <a:p>
            <a:pPr>
              <a:defRPr sz="4200">
                <a:latin typeface="Gill Sans"/>
                <a:ea typeface="Gill Sans"/>
                <a:cs typeface="Gill Sans"/>
                <a:sym typeface="Gill Sans"/>
              </a:defRPr>
            </a:pPr>
            <a:endParaRPr/>
          </a:p>
        </p:txBody>
      </p:sp>
      <p:sp>
        <p:nvSpPr>
          <p:cNvPr id="120" name="Shape 120"/>
          <p:cNvSpPr/>
          <p:nvPr/>
        </p:nvSpPr>
        <p:spPr>
          <a:xfrm>
            <a:off x="8963895" y="8568461"/>
            <a:ext cx="3906938" cy="24987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spAutoFit/>
          </a:bodyPr>
          <a:lstStyle/>
          <a:p>
            <a:pPr algn="r" defTabSz="1168400">
              <a:defRPr sz="1300">
                <a:solidFill>
                  <a:srgbClr val="FFFFFF"/>
                </a:solidFill>
                <a:latin typeface="Helvetica Neue"/>
                <a:ea typeface="Helvetica Neue"/>
                <a:cs typeface="Helvetica Neue"/>
                <a:sym typeface="Helvetica Neue"/>
              </a:defRPr>
            </a:pPr>
            <a:r>
              <a:rPr lang="de-DE" dirty="0">
                <a:latin typeface="Helvetica Neue Medium"/>
                <a:sym typeface="Helvetica Neue Medium"/>
              </a:rPr>
              <a:t>juergen.langlet@t-online.de</a:t>
            </a:r>
            <a:endParaRPr dirty="0">
              <a:latin typeface="Helvetica Neue Light"/>
              <a:ea typeface="Helvetica Neue Light"/>
              <a:cs typeface="Helvetica Neue Light"/>
              <a:sym typeface="Helvetica Neue Light"/>
            </a:endParaRPr>
          </a:p>
        </p:txBody>
      </p:sp>
      <p:sp>
        <p:nvSpPr>
          <p:cNvPr id="121" name="Shape 121"/>
          <p:cNvSpPr/>
          <p:nvPr/>
        </p:nvSpPr>
        <p:spPr>
          <a:xfrm>
            <a:off x="-666106" y="8445500"/>
            <a:ext cx="13852940" cy="1663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309" y="6483"/>
                </a:lnTo>
                <a:lnTo>
                  <a:pt x="21600" y="15752"/>
                </a:lnTo>
                <a:lnTo>
                  <a:pt x="21302" y="19945"/>
                </a:lnTo>
                <a:lnTo>
                  <a:pt x="249" y="21434"/>
                </a:lnTo>
                <a:lnTo>
                  <a:pt x="21" y="21600"/>
                </a:lnTo>
                <a:lnTo>
                  <a:pt x="0" y="0"/>
                </a:lnTo>
                <a:close/>
              </a:path>
            </a:pathLst>
          </a:custGeom>
          <a:solidFill>
            <a:srgbClr val="009EE0"/>
          </a:solidFill>
          <a:ln w="12700">
            <a:miter lim="400000"/>
          </a:ln>
        </p:spPr>
        <p:txBody>
          <a:bodyPr lIns="25400" tIns="25400" rIns="25400" bIns="25400" anchor="ctr"/>
          <a:lstStyle/>
          <a:p>
            <a:pPr>
              <a:defRPr sz="4200">
                <a:latin typeface="Gill Sans"/>
                <a:ea typeface="Gill Sans"/>
                <a:cs typeface="Gill Sans"/>
                <a:sym typeface="Gill Sans"/>
              </a:defRPr>
            </a:pPr>
            <a:endParaRPr dirty="0"/>
          </a:p>
        </p:txBody>
      </p:sp>
      <p:pic>
        <p:nvPicPr>
          <p:cNvPr id="6" name="Grafik 5">
            <a:extLst>
              <a:ext uri="{FF2B5EF4-FFF2-40B4-BE49-F238E27FC236}">
                <a16:creationId xmlns:a16="http://schemas.microsoft.com/office/drawing/2014/main" xmlns="" id="{9FB964B7-A91B-445A-881E-8C2F305C60D3}"/>
              </a:ext>
            </a:extLst>
          </p:cNvPr>
          <p:cNvPicPr/>
          <p:nvPr/>
        </p:nvPicPr>
        <p:blipFill>
          <a:blip r:embed="rId2"/>
          <a:stretch>
            <a:fillRect/>
          </a:stretch>
        </p:blipFill>
        <p:spPr>
          <a:xfrm>
            <a:off x="424815" y="8576627"/>
            <a:ext cx="2096770" cy="1020445"/>
          </a:xfrm>
          <a:prstGeom prst="rect">
            <a:avLst/>
          </a:prstGeom>
        </p:spPr>
      </p:pic>
      <p:sp>
        <p:nvSpPr>
          <p:cNvPr id="2" name="Textfeld 1">
            <a:extLst>
              <a:ext uri="{FF2B5EF4-FFF2-40B4-BE49-F238E27FC236}">
                <a16:creationId xmlns:a16="http://schemas.microsoft.com/office/drawing/2014/main" xmlns="" id="{01A7F307-CA45-449F-AFED-19B44EE48ED3}"/>
              </a:ext>
            </a:extLst>
          </p:cNvPr>
          <p:cNvSpPr txBox="1"/>
          <p:nvPr/>
        </p:nvSpPr>
        <p:spPr>
          <a:xfrm>
            <a:off x="2707234" y="8954204"/>
            <a:ext cx="793326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1800" b="1" i="0" u="none" strike="noStrike" cap="none" spc="0" normalizeH="0" baseline="0" dirty="0">
                <a:ln>
                  <a:noFill/>
                </a:ln>
                <a:solidFill>
                  <a:schemeClr val="bg1"/>
                </a:solidFill>
                <a:effectLst/>
                <a:uFillTx/>
                <a:latin typeface="+mn-lt"/>
                <a:ea typeface="+mn-ea"/>
                <a:cs typeface="+mn-cs"/>
                <a:sym typeface="Helvetica Light"/>
              </a:rPr>
              <a:t>German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Association</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for</a:t>
            </a:r>
            <a:r>
              <a:rPr kumimoji="0" lang="de-DE" sz="1800" b="1" i="0" u="none" strike="noStrike" cap="none" spc="0" normalizeH="0" baseline="0" dirty="0">
                <a:ln>
                  <a:noFill/>
                </a:ln>
                <a:solidFill>
                  <a:schemeClr val="bg1"/>
                </a:solidFill>
                <a:effectLst/>
                <a:uFillTx/>
                <a:latin typeface="+mn-lt"/>
                <a:ea typeface="+mn-ea"/>
                <a:cs typeface="+mn-cs"/>
                <a:sym typeface="Helvetica Light"/>
              </a:rPr>
              <a:t> the Promotion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of</a:t>
            </a:r>
            <a:r>
              <a:rPr kumimoji="0" lang="de-DE" sz="1800" b="1" i="0" u="none" strike="noStrike" cap="none" spc="0" normalizeH="0" baseline="0" dirty="0">
                <a:ln>
                  <a:noFill/>
                </a:ln>
                <a:solidFill>
                  <a:schemeClr val="bg1"/>
                </a:solidFill>
                <a:effectLst/>
                <a:uFillTx/>
                <a:latin typeface="+mn-lt"/>
                <a:ea typeface="+mn-ea"/>
                <a:cs typeface="+mn-cs"/>
                <a:sym typeface="Helvetica Light"/>
              </a:rPr>
              <a:t> </a:t>
            </a:r>
            <a:r>
              <a:rPr kumimoji="0" lang="de-DE" sz="1800" b="1" i="0" u="none" strike="noStrike" cap="none" spc="0" normalizeH="0" baseline="0" dirty="0" err="1">
                <a:ln>
                  <a:noFill/>
                </a:ln>
                <a:solidFill>
                  <a:schemeClr val="bg1"/>
                </a:solidFill>
                <a:effectLst/>
                <a:uFillTx/>
                <a:latin typeface="+mn-lt"/>
                <a:ea typeface="+mn-ea"/>
                <a:cs typeface="+mn-cs"/>
                <a:sym typeface="Helvetica Light"/>
              </a:rPr>
              <a:t>Mathematical</a:t>
            </a:r>
            <a:r>
              <a:rPr kumimoji="0" lang="de-DE" sz="1800" b="1" i="0" u="none" strike="noStrike" cap="none" spc="0" normalizeH="0" baseline="0" dirty="0">
                <a:ln>
                  <a:noFill/>
                </a:ln>
                <a:solidFill>
                  <a:schemeClr val="bg1"/>
                </a:solidFill>
                <a:effectLst/>
                <a:uFillTx/>
                <a:latin typeface="+mn-lt"/>
                <a:ea typeface="+mn-ea"/>
                <a:cs typeface="+mn-cs"/>
                <a:sym typeface="Helvetica Light"/>
              </a:rPr>
              <a:t> and Scientific Teaching</a:t>
            </a:r>
            <a:r>
              <a:rPr kumimoji="0" lang="de-DE" sz="1800" b="0" i="0" u="none" strike="noStrike" cap="none" spc="0" normalizeH="0" baseline="0" dirty="0">
                <a:ln>
                  <a:noFill/>
                </a:ln>
                <a:solidFill>
                  <a:srgbClr val="000000"/>
                </a:solidFill>
                <a:effectLst/>
                <a:uFillTx/>
                <a:latin typeface="+mn-lt"/>
                <a:ea typeface="+mn-ea"/>
                <a:cs typeface="+mn-cs"/>
                <a:sym typeface="Helvetica Light"/>
              </a:rPr>
              <a:t> </a:t>
            </a:r>
          </a:p>
        </p:txBody>
      </p:sp>
      <p:sp>
        <p:nvSpPr>
          <p:cNvPr id="3" name="Textfeld 2">
            <a:extLst>
              <a:ext uri="{FF2B5EF4-FFF2-40B4-BE49-F238E27FC236}">
                <a16:creationId xmlns:a16="http://schemas.microsoft.com/office/drawing/2014/main" xmlns="" id="{AF3673F0-F481-42DB-B245-539001AC58BB}"/>
              </a:ext>
            </a:extLst>
          </p:cNvPr>
          <p:cNvSpPr txBox="1"/>
          <p:nvPr/>
        </p:nvSpPr>
        <p:spPr>
          <a:xfrm>
            <a:off x="195646" y="57110"/>
            <a:ext cx="1256273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Common Framework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of</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Reference </a:t>
            </a:r>
            <a:r>
              <a:rPr kumimoji="0" lang="de-DE" sz="2800" b="1" i="0" u="none" strike="noStrike" cap="none" spc="0" normalizeH="0" baseline="0" dirty="0" err="1">
                <a:ln>
                  <a:noFill/>
                </a:ln>
                <a:solidFill>
                  <a:schemeClr val="bg1"/>
                </a:solidFill>
                <a:effectLst/>
                <a:highlight>
                  <a:srgbClr val="000080"/>
                </a:highlight>
                <a:uFillTx/>
                <a:latin typeface="+mn-lt"/>
                <a:ea typeface="+mn-ea"/>
                <a:cs typeface="+mn-cs"/>
                <a:sym typeface="Helvetica Light"/>
              </a:rPr>
              <a:t>for</a:t>
            </a:r>
            <a:r>
              <a:rPr kumimoji="0" lang="de-DE" sz="2800" b="1" i="0" u="none" strike="noStrike" cap="none" spc="0" normalizeH="0" baseline="0" dirty="0">
                <a:ln>
                  <a:noFill/>
                </a:ln>
                <a:solidFill>
                  <a:schemeClr val="bg1"/>
                </a:solidFill>
                <a:effectLst/>
                <a:highlight>
                  <a:srgbClr val="000080"/>
                </a:highlight>
                <a:uFillTx/>
                <a:latin typeface="+mn-lt"/>
                <a:ea typeface="+mn-ea"/>
                <a:cs typeface="+mn-cs"/>
                <a:sym typeface="Helvetica Light"/>
              </a:rPr>
              <a:t> the Natural Sciences (Minimum Standards</a:t>
            </a:r>
            <a:r>
              <a:rPr kumimoji="0" lang="de-DE" sz="2000" b="0" i="0" u="none" strike="noStrike" cap="none" spc="0" normalizeH="0" baseline="0" dirty="0">
                <a:ln>
                  <a:noFill/>
                </a:ln>
                <a:solidFill>
                  <a:srgbClr val="000000"/>
                </a:solidFill>
                <a:effectLst/>
                <a:highlight>
                  <a:srgbClr val="000080"/>
                </a:highlight>
                <a:uFillTx/>
                <a:latin typeface="+mn-lt"/>
                <a:ea typeface="+mn-ea"/>
                <a:cs typeface="+mn-cs"/>
                <a:sym typeface="Helvetica Light"/>
              </a:rPr>
              <a:t>)</a:t>
            </a:r>
          </a:p>
        </p:txBody>
      </p:sp>
      <p:sp>
        <p:nvSpPr>
          <p:cNvPr id="4" name="Textfeld 3">
            <a:extLst>
              <a:ext uri="{FF2B5EF4-FFF2-40B4-BE49-F238E27FC236}">
                <a16:creationId xmlns:a16="http://schemas.microsoft.com/office/drawing/2014/main" xmlns="" id="{6F87AB33-9AB2-4AD6-A7F0-67AA24220141}"/>
              </a:ext>
            </a:extLst>
          </p:cNvPr>
          <p:cNvSpPr txBox="1"/>
          <p:nvPr/>
        </p:nvSpPr>
        <p:spPr>
          <a:xfrm>
            <a:off x="424815" y="742435"/>
            <a:ext cx="12333565" cy="69352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584200" rtl="0" fontAlgn="auto" latinLnBrk="0" hangingPunct="0">
              <a:lnSpc>
                <a:spcPct val="100000"/>
              </a:lnSpc>
              <a:spcBef>
                <a:spcPts val="0"/>
              </a:spcBef>
              <a:spcAft>
                <a:spcPts val="0"/>
              </a:spcAft>
              <a:buClrTx/>
              <a:buSzTx/>
              <a:tabLst/>
            </a:pPr>
            <a:r>
              <a:rPr lang="de-DE" dirty="0" err="1">
                <a:latin typeface="Book Antiqua" panose="02040602050305030304" pitchFamily="18" charset="0"/>
              </a:rPr>
              <a:t>Livelong</a:t>
            </a:r>
            <a:r>
              <a:rPr kumimoji="0" lang="de-DE" sz="3600" b="0" i="0" u="none" strike="noStrike" cap="none" spc="0" normalizeH="0" baseline="0" dirty="0">
                <a:ln>
                  <a:noFill/>
                </a:ln>
                <a:solidFill>
                  <a:srgbClr val="000000"/>
                </a:solidFill>
                <a:effectLst/>
                <a:uFillTx/>
                <a:latin typeface="Book Antiqua" panose="02040602050305030304" pitchFamily="18" charset="0"/>
                <a:sym typeface="Helvetica Light"/>
              </a:rPr>
              <a:t> Learning</a:t>
            </a: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Process-related</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competences</a:t>
            </a:r>
            <a:endPar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endParaRP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de-DE" sz="2400" dirty="0">
                <a:latin typeface="Book Antiqua" panose="02040602050305030304" pitchFamily="18" charset="0"/>
              </a:rPr>
              <a:t>Content-</a:t>
            </a:r>
            <a:r>
              <a:rPr lang="de-DE" sz="2400" dirty="0" err="1">
                <a:latin typeface="Book Antiqua" panose="02040602050305030304" pitchFamily="18" charset="0"/>
              </a:rPr>
              <a:t>related</a:t>
            </a:r>
            <a:r>
              <a:rPr lang="de-DE" sz="2400" dirty="0">
                <a:latin typeface="Book Antiqua" panose="02040602050305030304" pitchFamily="18" charset="0"/>
              </a:rPr>
              <a:t> </a:t>
            </a:r>
            <a:r>
              <a:rPr lang="de-DE" sz="2400" dirty="0" err="1">
                <a:latin typeface="Book Antiqua" panose="02040602050305030304" pitchFamily="18" charset="0"/>
              </a:rPr>
              <a:t>competences</a:t>
            </a:r>
            <a:r>
              <a:rPr lang="de-DE" sz="2400" dirty="0">
                <a:latin typeface="Book Antiqua" panose="02040602050305030304" pitchFamily="18" charset="0"/>
              </a:rPr>
              <a:t>: </a:t>
            </a:r>
            <a:r>
              <a:rPr lang="de-DE" sz="2400" dirty="0" err="1">
                <a:latin typeface="Book Antiqua" panose="02040602050305030304" pitchFamily="18" charset="0"/>
              </a:rPr>
              <a:t>interdisciplinary</a:t>
            </a:r>
            <a:endParaRPr lang="de-DE" sz="2400" dirty="0">
              <a:latin typeface="Book Antiqua" panose="02040602050305030304" pitchFamily="18" charset="0"/>
            </a:endParaRPr>
          </a:p>
          <a:p>
            <a:pPr marL="571500" lvl="3" indent="-571500" algn="l">
              <a:buFont typeface="Symbol" panose="05050102010706020507" pitchFamily="18" charset="2"/>
              <a:buChar char="-"/>
            </a:pP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Nature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of</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science</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cultural</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meaning</a:t>
            </a:r>
            <a:endPar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endParaRPr>
          </a:p>
          <a:p>
            <a:pPr marL="571500" lvl="1" indent="-571500" algn="l">
              <a:buFont typeface="Symbol" panose="05050102010706020507" pitchFamily="18" charset="2"/>
              <a:buChar char="-"/>
            </a:pPr>
            <a:r>
              <a:rPr lang="de-DE" sz="2400" dirty="0">
                <a:latin typeface="Book Antiqua" panose="02040602050305030304" pitchFamily="18" charset="0"/>
              </a:rPr>
              <a:t>Nature, </a:t>
            </a:r>
            <a:r>
              <a:rPr lang="de-DE" sz="2400" dirty="0" err="1">
                <a:latin typeface="Book Antiqua" panose="02040602050305030304" pitchFamily="18" charset="0"/>
              </a:rPr>
              <a:t>humanity</a:t>
            </a:r>
            <a:r>
              <a:rPr lang="de-DE" sz="2400" dirty="0">
                <a:latin typeface="Book Antiqua" panose="02040602050305030304" pitchFamily="18" charset="0"/>
              </a:rPr>
              <a:t>, </a:t>
            </a:r>
            <a:r>
              <a:rPr lang="de-DE" sz="2400" dirty="0" err="1">
                <a:latin typeface="Book Antiqua" panose="02040602050305030304" pitchFamily="18" charset="0"/>
              </a:rPr>
              <a:t>technology</a:t>
            </a:r>
            <a:r>
              <a:rPr lang="de-DE" sz="2400" dirty="0">
                <a:latin typeface="Book Antiqua" panose="02040602050305030304" pitchFamily="18" charset="0"/>
              </a:rPr>
              <a:t>: </a:t>
            </a:r>
            <a:r>
              <a:rPr lang="de-DE" sz="2400" dirty="0" err="1">
                <a:latin typeface="Book Antiqua" panose="02040602050305030304" pitchFamily="18" charset="0"/>
              </a:rPr>
              <a:t>climate</a:t>
            </a:r>
            <a:r>
              <a:rPr lang="de-DE" sz="2400" dirty="0">
                <a:latin typeface="Book Antiqua" panose="02040602050305030304" pitchFamily="18" charset="0"/>
              </a:rPr>
              <a:t> </a:t>
            </a:r>
            <a:r>
              <a:rPr lang="de-DE" sz="2400" dirty="0" err="1">
                <a:latin typeface="Book Antiqua" panose="02040602050305030304" pitchFamily="18" charset="0"/>
              </a:rPr>
              <a:t>problems</a:t>
            </a:r>
            <a:endParaRPr lang="de-DE" sz="2400" dirty="0">
              <a:latin typeface="Book Antiqua" panose="02040602050305030304" pitchFamily="18" charset="0"/>
            </a:endParaRPr>
          </a:p>
          <a:p>
            <a:pPr marL="571500" marR="0" indent="-571500" algn="l" defTabSz="584200" rtl="0" fontAlgn="auto" latinLnBrk="0" hangingPunct="0">
              <a:lnSpc>
                <a:spcPct val="100000"/>
              </a:lnSpc>
              <a:spcBef>
                <a:spcPts val="0"/>
              </a:spcBef>
              <a:spcAft>
                <a:spcPts val="0"/>
              </a:spcAft>
              <a:buClrTx/>
              <a:buSzTx/>
              <a:buFont typeface="Symbol" panose="05050102010706020507" pitchFamily="18" charset="2"/>
              <a:buChar char="-"/>
              <a:tabLst/>
            </a:pPr>
            <a:r>
              <a:rPr lang="de-DE" sz="2400" dirty="0" err="1">
                <a:latin typeface="Book Antiqua" panose="02040602050305030304" pitchFamily="18" charset="0"/>
              </a:rPr>
              <a:t>Senses</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perception</a:t>
            </a:r>
            <a:r>
              <a:rPr lang="de-DE" sz="2400" dirty="0">
                <a:latin typeface="Book Antiqua" panose="02040602050305030304" pitchFamily="18" charset="0"/>
              </a:rPr>
              <a:t> a</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nd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measurement</a:t>
            </a:r>
            <a:endPar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endParaRP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de-DE" sz="2400" u="sng" dirty="0" err="1">
                <a:latin typeface="Book Antiqua" panose="02040602050305030304" pitchFamily="18" charset="0"/>
              </a:rPr>
              <a:t>Biology</a:t>
            </a:r>
            <a:endParaRPr lang="de-DE" sz="2400" u="sng" dirty="0">
              <a:latin typeface="Book Antiqua" panose="02040602050305030304" pitchFamily="18" charset="0"/>
            </a:endParaRPr>
          </a:p>
          <a:p>
            <a:pPr marL="342900" marR="0" indent="-342900" algn="l" defTabSz="584200" rtl="0" fontAlgn="auto" latinLnBrk="0" hangingPunct="0">
              <a:lnSpc>
                <a:spcPct val="100000"/>
              </a:lnSpc>
              <a:spcBef>
                <a:spcPts val="0"/>
              </a:spcBef>
              <a:spcAft>
                <a:spcPts val="0"/>
              </a:spcAft>
              <a:buClrTx/>
              <a:buSzTx/>
              <a:buFont typeface="Symbol" panose="05050102010706020507" pitchFamily="18" charset="2"/>
              <a:buChar char="-"/>
              <a:tabLst/>
            </a:pPr>
            <a:r>
              <a:rPr kumimoji="0" lang="de-DE" sz="2400" b="0" i="0" strike="noStrike" cap="none" spc="0" normalizeH="0" baseline="0" dirty="0">
                <a:ln>
                  <a:noFill/>
                </a:ln>
                <a:solidFill>
                  <a:srgbClr val="000000"/>
                </a:solidFill>
                <a:effectLst/>
                <a:uFillTx/>
                <a:latin typeface="Book Antiqua" panose="02040602050305030304" pitchFamily="18" charset="0"/>
                <a:sym typeface="Helvetica Light"/>
              </a:rPr>
              <a:t>E</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volution: </a:t>
            </a:r>
            <a:r>
              <a:rPr lang="de-DE" sz="2400" dirty="0" err="1">
                <a:latin typeface="Book Antiqua" panose="02040602050305030304" pitchFamily="18" charset="0"/>
              </a:rPr>
              <a:t>to</a:t>
            </a:r>
            <a:r>
              <a:rPr lang="de-DE" sz="2400" dirty="0">
                <a:latin typeface="Book Antiqua" panose="02040602050305030304" pitchFamily="18" charset="0"/>
              </a:rPr>
              <a:t> </a:t>
            </a:r>
            <a:r>
              <a:rPr lang="de-DE" sz="2400" dirty="0" err="1">
                <a:latin typeface="Book Antiqua" panose="02040602050305030304" pitchFamily="18" charset="0"/>
              </a:rPr>
              <a:t>explain</a:t>
            </a:r>
            <a:r>
              <a:rPr lang="de-DE" sz="2400" dirty="0">
                <a:latin typeface="Book Antiqua" panose="02040602050305030304" pitchFamily="18" charset="0"/>
              </a:rPr>
              <a:t> </a:t>
            </a:r>
            <a:r>
              <a:rPr lang="de-DE" sz="2400" dirty="0" err="1">
                <a:latin typeface="Book Antiqua" panose="02040602050305030304" pitchFamily="18" charset="0"/>
              </a:rPr>
              <a:t>history</a:t>
            </a:r>
            <a:r>
              <a:rPr lang="de-DE" sz="2400" dirty="0">
                <a:latin typeface="Book Antiqua" panose="02040602050305030304" pitchFamily="18" charset="0"/>
              </a:rPr>
              <a:t> </a:t>
            </a:r>
            <a:r>
              <a:rPr lang="de-DE" sz="2400" dirty="0" err="1">
                <a:latin typeface="Book Antiqua" panose="02040602050305030304" pitchFamily="18" charset="0"/>
              </a:rPr>
              <a:t>of</a:t>
            </a:r>
            <a:r>
              <a:rPr lang="de-DE" sz="2400" dirty="0">
                <a:latin typeface="Book Antiqua" panose="02040602050305030304" pitchFamily="18" charset="0"/>
              </a:rPr>
              <a:t> </a:t>
            </a:r>
            <a:r>
              <a:rPr lang="de-DE" sz="2400" dirty="0" err="1">
                <a:latin typeface="Book Antiqua" panose="02040602050305030304" pitchFamily="18" charset="0"/>
              </a:rPr>
              <a:t>nature</a:t>
            </a:r>
            <a:r>
              <a:rPr lang="de-DE" sz="2400" dirty="0">
                <a:latin typeface="Book Antiqua" panose="02040602050305030304" pitchFamily="18" charset="0"/>
              </a:rPr>
              <a:t> on </a:t>
            </a:r>
            <a:r>
              <a:rPr lang="de-DE" sz="2400" dirty="0" err="1">
                <a:latin typeface="Book Antiqua" panose="02040602050305030304" pitchFamily="18" charset="0"/>
              </a:rPr>
              <a:t>the</a:t>
            </a:r>
            <a:r>
              <a:rPr lang="de-DE" sz="2400" dirty="0">
                <a:latin typeface="Book Antiqua" panose="02040602050305030304" pitchFamily="18" charset="0"/>
              </a:rPr>
              <a:t> </a:t>
            </a:r>
            <a:r>
              <a:rPr lang="de-DE" sz="2400" dirty="0" err="1">
                <a:latin typeface="Book Antiqua" panose="02040602050305030304" pitchFamily="18" charset="0"/>
              </a:rPr>
              <a:t>basis</a:t>
            </a:r>
            <a:r>
              <a:rPr lang="de-DE" sz="2400" dirty="0">
                <a:latin typeface="Book Antiqua" panose="02040602050305030304" pitchFamily="18" charset="0"/>
              </a:rPr>
              <a:t> </a:t>
            </a:r>
            <a:r>
              <a:rPr lang="de-DE" sz="2400" dirty="0" err="1">
                <a:latin typeface="Book Antiqua" panose="02040602050305030304" pitchFamily="18" charset="0"/>
              </a:rPr>
              <a:t>of</a:t>
            </a:r>
            <a:r>
              <a:rPr lang="de-DE" sz="2400" dirty="0">
                <a:latin typeface="Book Antiqua" panose="02040602050305030304" pitchFamily="18" charset="0"/>
              </a:rPr>
              <a:t> </a:t>
            </a:r>
            <a:r>
              <a:rPr lang="de-DE" sz="2400" dirty="0" err="1">
                <a:latin typeface="Book Antiqua" panose="02040602050305030304" pitchFamily="18" charset="0"/>
              </a:rPr>
              <a:t>natural</a:t>
            </a:r>
            <a:r>
              <a:rPr lang="de-DE" sz="2400" dirty="0">
                <a:latin typeface="Book Antiqua" panose="02040602050305030304" pitchFamily="18" charset="0"/>
              </a:rPr>
              <a:t> </a:t>
            </a:r>
            <a:r>
              <a:rPr lang="de-DE" sz="2400" dirty="0" err="1">
                <a:latin typeface="Book Antiqua" panose="02040602050305030304" pitchFamily="18" charset="0"/>
              </a:rPr>
              <a:t>sciences</a:t>
            </a:r>
            <a:endParaRPr lang="de-DE" sz="2400" dirty="0">
              <a:latin typeface="Book Antiqua" panose="02040602050305030304" pitchFamily="18" charset="0"/>
            </a:endParaRPr>
          </a:p>
          <a:p>
            <a:pPr marL="342900" marR="0" indent="-342900" algn="l" defTabSz="584200" rtl="0" fontAlgn="auto" latinLnBrk="0" hangingPunct="0">
              <a:lnSpc>
                <a:spcPct val="100000"/>
              </a:lnSpc>
              <a:spcBef>
                <a:spcPts val="0"/>
              </a:spcBef>
              <a:spcAft>
                <a:spcPts val="0"/>
              </a:spcAft>
              <a:buClrTx/>
              <a:buSzTx/>
              <a:buFont typeface="Symbol" panose="05050102010706020507" pitchFamily="18" charset="2"/>
              <a:buChar char="-"/>
              <a:tabLst/>
            </a:pPr>
            <a:r>
              <a:rPr lang="de-DE" sz="2400" dirty="0" err="1">
                <a:latin typeface="Book Antiqua" panose="02040602050305030304" pitchFamily="18" charset="0"/>
              </a:rPr>
              <a:t>Organisam</a:t>
            </a:r>
            <a:r>
              <a:rPr lang="de-DE" sz="2400" dirty="0">
                <a:latin typeface="Book Antiqua" panose="02040602050305030304" pitchFamily="18" charset="0"/>
              </a:rPr>
              <a:t>: </a:t>
            </a:r>
            <a:r>
              <a:rPr lang="de-DE" sz="2400" dirty="0" err="1">
                <a:latin typeface="Book Antiqua" panose="02040602050305030304" pitchFamily="18" charset="0"/>
              </a:rPr>
              <a:t>What</a:t>
            </a:r>
            <a:r>
              <a:rPr lang="de-DE" sz="2400" dirty="0">
                <a:latin typeface="Book Antiqua" panose="02040602050305030304" pitchFamily="18" charset="0"/>
              </a:rPr>
              <a:t> </a:t>
            </a:r>
            <a:r>
              <a:rPr lang="de-DE" sz="2400" dirty="0" err="1">
                <a:latin typeface="Book Antiqua" panose="02040602050305030304" pitchFamily="18" charset="0"/>
              </a:rPr>
              <a:t>health</a:t>
            </a:r>
            <a:r>
              <a:rPr lang="de-DE" sz="2400" dirty="0">
                <a:latin typeface="Book Antiqua" panose="02040602050305030304" pitchFamily="18" charset="0"/>
              </a:rPr>
              <a:t> and </a:t>
            </a:r>
            <a:r>
              <a:rPr lang="de-DE" sz="2400" dirty="0" err="1">
                <a:latin typeface="Book Antiqua" panose="02040602050305030304" pitchFamily="18" charset="0"/>
              </a:rPr>
              <a:t>disease</a:t>
            </a:r>
            <a:r>
              <a:rPr lang="de-DE" sz="2400" dirty="0">
                <a:latin typeface="Book Antiqua" panose="02040602050305030304" pitchFamily="18" charset="0"/>
              </a:rPr>
              <a:t> </a:t>
            </a:r>
            <a:r>
              <a:rPr lang="de-DE" sz="2400" dirty="0" err="1">
                <a:latin typeface="Book Antiqua" panose="02040602050305030304" pitchFamily="18" charset="0"/>
              </a:rPr>
              <a:t>mean</a:t>
            </a:r>
            <a:r>
              <a:rPr lang="de-DE" sz="2400" dirty="0">
                <a:latin typeface="Book Antiqua" panose="02040602050305030304" pitchFamily="18" charset="0"/>
              </a:rPr>
              <a:t> </a:t>
            </a:r>
          </a:p>
          <a:p>
            <a:pPr marL="342900" marR="0" indent="-342900" algn="l" defTabSz="584200" rtl="0" fontAlgn="auto" latinLnBrk="0" hangingPunct="0">
              <a:lnSpc>
                <a:spcPct val="100000"/>
              </a:lnSpc>
              <a:spcBef>
                <a:spcPts val="0"/>
              </a:spcBef>
              <a:spcAft>
                <a:spcPts val="0"/>
              </a:spcAft>
              <a:buClrTx/>
              <a:buSzTx/>
              <a:buFont typeface="Symbol" panose="05050102010706020507" pitchFamily="18" charset="2"/>
              <a:buChar char="-"/>
              <a:tabLst/>
            </a:pP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Relationship</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of</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human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beings</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and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nature</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to</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form and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preserve</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the</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environment</a:t>
            </a:r>
            <a:endParaRPr lang="de-DE" sz="2400" dirty="0">
              <a:latin typeface="Book Antiqua" panose="02040602050305030304" pitchFamily="18" charset="0"/>
            </a:endParaRP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de-DE" sz="2400" b="0" i="0" u="sng" strike="noStrike" cap="none" spc="0" normalizeH="0" baseline="0" dirty="0">
                <a:ln>
                  <a:noFill/>
                </a:ln>
                <a:solidFill>
                  <a:srgbClr val="000000"/>
                </a:solidFill>
                <a:effectLst/>
                <a:uFillTx/>
                <a:latin typeface="Book Antiqua" panose="02040602050305030304" pitchFamily="18" charset="0"/>
                <a:sym typeface="Helvetica Light"/>
              </a:rPr>
              <a:t>Chemistry</a:t>
            </a:r>
          </a:p>
          <a:p>
            <a:pPr marL="571500" marR="0" indent="-571500" algn="l" defTabSz="584200" rtl="0" fontAlgn="auto" latinLnBrk="0" hangingPunct="0">
              <a:lnSpc>
                <a:spcPct val="100000"/>
              </a:lnSpc>
              <a:spcBef>
                <a:spcPts val="0"/>
              </a:spcBef>
              <a:spcAft>
                <a:spcPts val="0"/>
              </a:spcAft>
              <a:buClrTx/>
              <a:buSzTx/>
              <a:buFont typeface="Symbol" panose="05050102010706020507" pitchFamily="18" charset="2"/>
              <a:buChar char="-"/>
              <a:tabLst/>
            </a:pPr>
            <a:r>
              <a:rPr lang="de-DE" sz="2400" dirty="0">
                <a:latin typeface="Book Antiqua" panose="02040602050305030304" pitchFamily="18" charset="0"/>
              </a:rPr>
              <a:t>Matter: </a:t>
            </a:r>
            <a:r>
              <a:rPr lang="de-DE" sz="2400" dirty="0" err="1">
                <a:latin typeface="Book Antiqua" panose="02040602050305030304" pitchFamily="18" charset="0"/>
              </a:rPr>
              <a:t>How</a:t>
            </a:r>
            <a:r>
              <a:rPr lang="de-DE" sz="2400" dirty="0">
                <a:latin typeface="Book Antiqua" panose="02040602050305030304" pitchFamily="18" charset="0"/>
              </a:rPr>
              <a:t> </a:t>
            </a:r>
            <a:r>
              <a:rPr lang="de-DE" sz="2400" dirty="0" err="1">
                <a:latin typeface="Book Antiqua" panose="02040602050305030304" pitchFamily="18" charset="0"/>
              </a:rPr>
              <a:t>properties</a:t>
            </a:r>
            <a:r>
              <a:rPr lang="de-DE" sz="2400" dirty="0">
                <a:latin typeface="Book Antiqua" panose="02040602050305030304" pitchFamily="18" charset="0"/>
              </a:rPr>
              <a:t>, </a:t>
            </a:r>
            <a:r>
              <a:rPr lang="de-DE" sz="2400" dirty="0" err="1">
                <a:latin typeface="Book Antiqua" panose="02040602050305030304" pitchFamily="18" charset="0"/>
              </a:rPr>
              <a:t>structure</a:t>
            </a:r>
            <a:r>
              <a:rPr lang="de-DE" sz="2400" dirty="0">
                <a:latin typeface="Book Antiqua" panose="02040602050305030304" pitchFamily="18" charset="0"/>
              </a:rPr>
              <a:t> and </a:t>
            </a:r>
            <a:r>
              <a:rPr lang="de-DE" sz="2400" dirty="0" err="1">
                <a:latin typeface="Book Antiqua" panose="02040602050305030304" pitchFamily="18" charset="0"/>
              </a:rPr>
              <a:t>use</a:t>
            </a:r>
            <a:r>
              <a:rPr lang="de-DE" sz="2400" dirty="0">
                <a:latin typeface="Book Antiqua" panose="02040602050305030304" pitchFamily="18" charset="0"/>
              </a:rPr>
              <a:t> </a:t>
            </a:r>
            <a:r>
              <a:rPr lang="de-DE" sz="2400" dirty="0" err="1">
                <a:latin typeface="Book Antiqua" panose="02040602050305030304" pitchFamily="18" charset="0"/>
              </a:rPr>
              <a:t>of</a:t>
            </a:r>
            <a:r>
              <a:rPr lang="de-DE" sz="2400" dirty="0">
                <a:latin typeface="Book Antiqua" panose="02040602050305030304" pitchFamily="18" charset="0"/>
              </a:rPr>
              <a:t> </a:t>
            </a:r>
            <a:r>
              <a:rPr lang="de-DE" sz="2400" dirty="0" err="1">
                <a:latin typeface="Book Antiqua" panose="02040602050305030304" pitchFamily="18" charset="0"/>
              </a:rPr>
              <a:t>substances</a:t>
            </a:r>
            <a:r>
              <a:rPr lang="de-DE" sz="2400" dirty="0">
                <a:latin typeface="Book Antiqua" panose="02040602050305030304" pitchFamily="18" charset="0"/>
              </a:rPr>
              <a:t> </a:t>
            </a:r>
            <a:r>
              <a:rPr lang="de-DE" sz="2400" dirty="0" err="1">
                <a:latin typeface="Book Antiqua" panose="02040602050305030304" pitchFamily="18" charset="0"/>
              </a:rPr>
              <a:t>are</a:t>
            </a:r>
            <a:r>
              <a:rPr lang="de-DE" sz="2400" dirty="0">
                <a:latin typeface="Book Antiqua" panose="02040602050305030304" pitchFamily="18" charset="0"/>
              </a:rPr>
              <a:t> </a:t>
            </a:r>
            <a:r>
              <a:rPr lang="de-DE" sz="2400" dirty="0" err="1">
                <a:latin typeface="Book Antiqua" panose="02040602050305030304" pitchFamily="18" charset="0"/>
              </a:rPr>
              <a:t>connected</a:t>
            </a:r>
            <a:endParaRPr lang="de-DE" sz="2400" dirty="0">
              <a:latin typeface="Book Antiqua" panose="02040602050305030304" pitchFamily="18" charset="0"/>
            </a:endParaRPr>
          </a:p>
          <a:p>
            <a:pPr marL="571500" marR="0" indent="-571500" algn="l" defTabSz="584200" rtl="0" fontAlgn="auto" latinLnBrk="0" hangingPunct="0">
              <a:lnSpc>
                <a:spcPct val="100000"/>
              </a:lnSpc>
              <a:spcBef>
                <a:spcPts val="0"/>
              </a:spcBef>
              <a:spcAft>
                <a:spcPts val="0"/>
              </a:spcAft>
              <a:buClrTx/>
              <a:buSzTx/>
              <a:buFont typeface="Symbol" panose="05050102010706020507" pitchFamily="18" charset="2"/>
              <a:buChar char="-"/>
              <a:tabLst/>
            </a:pP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Chemical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reactions</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What</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the</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statement</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means</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new</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substance</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is</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created</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de-DE" sz="2400" u="sng" dirty="0">
                <a:latin typeface="Book Antiqua" panose="02040602050305030304" pitchFamily="18" charset="0"/>
              </a:rPr>
              <a:t>Physics</a:t>
            </a:r>
          </a:p>
          <a:p>
            <a:pPr marL="571500" marR="0" indent="-571500" algn="l" defTabSz="584200" rtl="0" fontAlgn="auto" latinLnBrk="0" hangingPunct="0">
              <a:lnSpc>
                <a:spcPct val="100000"/>
              </a:lnSpc>
              <a:spcBef>
                <a:spcPts val="0"/>
              </a:spcBef>
              <a:spcAft>
                <a:spcPts val="0"/>
              </a:spcAft>
              <a:buClrTx/>
              <a:buSzTx/>
              <a:buFont typeface="Symbol" panose="05050102010706020507" pitchFamily="18" charset="2"/>
              <a:buChar char="-"/>
              <a:tabLst/>
            </a:pP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Matter: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From</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the</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very</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big</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and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very</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small</a:t>
            </a:r>
            <a:endPar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endParaRPr>
          </a:p>
          <a:p>
            <a:pPr marL="571500" marR="0" indent="-571500" algn="l" defTabSz="584200" rtl="0" fontAlgn="auto" latinLnBrk="0" hangingPunct="0">
              <a:lnSpc>
                <a:spcPct val="100000"/>
              </a:lnSpc>
              <a:spcBef>
                <a:spcPts val="0"/>
              </a:spcBef>
              <a:spcAft>
                <a:spcPts val="0"/>
              </a:spcAft>
              <a:buClrTx/>
              <a:buSzTx/>
              <a:buFont typeface="Symbol" panose="05050102010706020507" pitchFamily="18" charset="2"/>
              <a:buChar char="-"/>
              <a:tabLst/>
            </a:pPr>
            <a:r>
              <a:rPr lang="de-DE" sz="2400" dirty="0">
                <a:latin typeface="Book Antiqua" panose="02040602050305030304" pitchFamily="18" charset="0"/>
              </a:rPr>
              <a:t>Theory: </a:t>
            </a:r>
            <a:r>
              <a:rPr lang="de-DE" sz="2400" dirty="0" err="1">
                <a:latin typeface="Book Antiqua" panose="02040602050305030304" pitchFamily="18" charset="0"/>
              </a:rPr>
              <a:t>Make</a:t>
            </a:r>
            <a:r>
              <a:rPr lang="de-DE" sz="2400" dirty="0">
                <a:latin typeface="Book Antiqua" panose="02040602050305030304" pitchFamily="18" charset="0"/>
              </a:rPr>
              <a:t> Nature </a:t>
            </a:r>
            <a:r>
              <a:rPr lang="de-DE" sz="2400" dirty="0" err="1">
                <a:latin typeface="Book Antiqua" panose="02040602050305030304" pitchFamily="18" charset="0"/>
              </a:rPr>
              <a:t>predictable</a:t>
            </a:r>
            <a:endParaRPr lang="de-DE" sz="2400" dirty="0">
              <a:latin typeface="Book Antiqua" panose="02040602050305030304" pitchFamily="18" charset="0"/>
            </a:endParaRPr>
          </a:p>
          <a:p>
            <a:pPr marL="571500" marR="0" indent="-571500" algn="l" defTabSz="584200" rtl="0" fontAlgn="auto" latinLnBrk="0" hangingPunct="0">
              <a:lnSpc>
                <a:spcPct val="100000"/>
              </a:lnSpc>
              <a:spcBef>
                <a:spcPts val="0"/>
              </a:spcBef>
              <a:spcAft>
                <a:spcPts val="0"/>
              </a:spcAft>
              <a:buClrTx/>
              <a:buSzTx/>
              <a:buFont typeface="Symbol" panose="05050102010706020507" pitchFamily="18" charset="2"/>
              <a:buChar char="-"/>
              <a:tabLst/>
            </a:pP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Energy: The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supply</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of</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electrical</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energy</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in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everyday</a:t>
            </a:r>
            <a:r>
              <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rPr>
              <a:t> </a:t>
            </a:r>
            <a:r>
              <a:rPr kumimoji="0" lang="de-DE" sz="2400" b="0" i="0" u="none" strike="noStrike" cap="none" spc="0" normalizeH="0" baseline="0" dirty="0" err="1">
                <a:ln>
                  <a:noFill/>
                </a:ln>
                <a:solidFill>
                  <a:srgbClr val="000000"/>
                </a:solidFill>
                <a:effectLst/>
                <a:uFillTx/>
                <a:latin typeface="Book Antiqua" panose="02040602050305030304" pitchFamily="18" charset="0"/>
                <a:sym typeface="Helvetica Light"/>
              </a:rPr>
              <a:t>life</a:t>
            </a:r>
            <a:endPar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endParaRP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kumimoji="0" lang="de-DE" sz="2400" b="0" i="0" u="none" strike="noStrike" cap="none" spc="0" normalizeH="0" baseline="0" dirty="0">
              <a:ln>
                <a:noFill/>
              </a:ln>
              <a:solidFill>
                <a:srgbClr val="000000"/>
              </a:solidFill>
              <a:effectLst/>
              <a:uFillTx/>
              <a:latin typeface="Book Antiqua" panose="02040602050305030304" pitchFamily="18" charset="0"/>
              <a:sym typeface="Helvetica Light"/>
            </a:endParaRPr>
          </a:p>
        </p:txBody>
      </p:sp>
      <p:sp>
        <p:nvSpPr>
          <p:cNvPr id="5" name="Rectangle 1">
            <a:extLst>
              <a:ext uri="{FF2B5EF4-FFF2-40B4-BE49-F238E27FC236}">
                <a16:creationId xmlns:a16="http://schemas.microsoft.com/office/drawing/2014/main" xmlns="" id="{948B7F34-7924-48AE-A493-48C698D0544A}"/>
              </a:ext>
            </a:extLst>
          </p:cNvPr>
          <p:cNvSpPr>
            <a:spLocks noChangeArrowheads="1"/>
          </p:cNvSpPr>
          <p:nvPr/>
        </p:nvSpPr>
        <p:spPr bwMode="auto">
          <a:xfrm>
            <a:off x="0" y="0"/>
            <a:ext cx="130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0">
                <a:ln>
                  <a:noFill/>
                </a:ln>
                <a:solidFill>
                  <a:schemeClr val="tx1"/>
                </a:solidFill>
                <a:effectLst/>
                <a:latin typeface="Arial Unicode MS"/>
              </a:rPr>
              <a:t>The supply of electrical energy in everyday life</a:t>
            </a:r>
            <a:r>
              <a:rPr kumimoji="0" lang="de-DE" altLang="de-DE" sz="1100" b="0" i="0" u="none" strike="noStrike" cap="none" normalizeH="0" baseline="0">
                <a:ln>
                  <a:noFill/>
                </a:ln>
                <a:solidFill>
                  <a:schemeClr val="tx1"/>
                </a:solidFill>
                <a:effectLst/>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79905225"/>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 calcmode="lin" valueType="num">
                                      <p:cBhvr additive="base">
                                        <p:cTn id="6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
                                            <p:txEl>
                                              <p:pRg st="11" end="11"/>
                                            </p:txEl>
                                          </p:spTgt>
                                        </p:tgtEl>
                                        <p:attrNameLst>
                                          <p:attrName>style.visibility</p:attrName>
                                        </p:attrNameLst>
                                      </p:cBhvr>
                                      <p:to>
                                        <p:strVal val="visible"/>
                                      </p:to>
                                    </p:set>
                                    <p:anim calcmode="lin" valueType="num">
                                      <p:cBhvr additive="base">
                                        <p:cTn id="73"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
                                            <p:txEl>
                                              <p:pRg st="12" end="12"/>
                                            </p:txEl>
                                          </p:spTgt>
                                        </p:tgtEl>
                                        <p:attrNameLst>
                                          <p:attrName>style.visibility</p:attrName>
                                        </p:attrNameLst>
                                      </p:cBhvr>
                                      <p:to>
                                        <p:strVal val="visible"/>
                                      </p:to>
                                    </p:set>
                                    <p:anim calcmode="lin" valueType="num">
                                      <p:cBhvr additive="base">
                                        <p:cTn id="79"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
                                            <p:txEl>
                                              <p:pRg st="13" end="13"/>
                                            </p:txEl>
                                          </p:spTgt>
                                        </p:tgtEl>
                                        <p:attrNameLst>
                                          <p:attrName>style.visibility</p:attrName>
                                        </p:attrNameLst>
                                      </p:cBhvr>
                                      <p:to>
                                        <p:strVal val="visible"/>
                                      </p:to>
                                    </p:set>
                                    <p:anim calcmode="lin" valueType="num">
                                      <p:cBhvr additive="base">
                                        <p:cTn id="85"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4">
                                            <p:txEl>
                                              <p:pRg st="14" end="14"/>
                                            </p:txEl>
                                          </p:spTgt>
                                        </p:tgtEl>
                                        <p:attrNameLst>
                                          <p:attrName>style.visibility</p:attrName>
                                        </p:attrNameLst>
                                      </p:cBhvr>
                                      <p:to>
                                        <p:strVal val="visible"/>
                                      </p:to>
                                    </p:set>
                                    <p:anim calcmode="lin" valueType="num">
                                      <p:cBhvr additive="base">
                                        <p:cTn id="91"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4">
                                            <p:txEl>
                                              <p:pRg st="15" end="15"/>
                                            </p:txEl>
                                          </p:spTgt>
                                        </p:tgtEl>
                                        <p:attrNameLst>
                                          <p:attrName>style.visibility</p:attrName>
                                        </p:attrNameLst>
                                      </p:cBhvr>
                                      <p:to>
                                        <p:strVal val="visible"/>
                                      </p:to>
                                    </p:set>
                                    <p:anim calcmode="lin" valueType="num">
                                      <p:cBhvr additive="base">
                                        <p:cTn id="97"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4">
                                            <p:txEl>
                                              <p:pRg st="16" end="16"/>
                                            </p:txEl>
                                          </p:spTgt>
                                        </p:tgtEl>
                                        <p:attrNameLst>
                                          <p:attrName>style.visibility</p:attrName>
                                        </p:attrNameLst>
                                      </p:cBhvr>
                                      <p:to>
                                        <p:strVal val="visible"/>
                                      </p:to>
                                    </p:set>
                                    <p:anim calcmode="lin" valueType="num">
                                      <p:cBhvr additive="base">
                                        <p:cTn id="103"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4">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27</TotalTime>
  <Words>2796</Words>
  <Application>Microsoft Office PowerPoint</Application>
  <PresentationFormat>Custom</PresentationFormat>
  <Paragraphs>351</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White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Jürgen Langlet</dc:creator>
  <cp:lastModifiedBy>Windows User</cp:lastModifiedBy>
  <cp:revision>94</cp:revision>
  <dcterms:modified xsi:type="dcterms:W3CDTF">2019-04-05T15:22:24Z</dcterms:modified>
</cp:coreProperties>
</file>